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7" r:id="rId3"/>
    <p:sldId id="268" r:id="rId4"/>
    <p:sldId id="257" r:id="rId5"/>
    <p:sldId id="278" r:id="rId6"/>
    <p:sldId id="303" r:id="rId7"/>
    <p:sldId id="279" r:id="rId8"/>
    <p:sldId id="280" r:id="rId9"/>
    <p:sldId id="261" r:id="rId10"/>
    <p:sldId id="273" r:id="rId11"/>
    <p:sldId id="307" r:id="rId12"/>
    <p:sldId id="308" r:id="rId13"/>
    <p:sldId id="309" r:id="rId14"/>
    <p:sldId id="260" r:id="rId15"/>
    <p:sldId id="258" r:id="rId16"/>
    <p:sldId id="291" r:id="rId17"/>
    <p:sldId id="263" r:id="rId18"/>
    <p:sldId id="292" r:id="rId19"/>
    <p:sldId id="293" r:id="rId20"/>
    <p:sldId id="294" r:id="rId21"/>
    <p:sldId id="304" r:id="rId22"/>
    <p:sldId id="271" r:id="rId23"/>
    <p:sldId id="305" r:id="rId24"/>
    <p:sldId id="296" r:id="rId25"/>
    <p:sldId id="301" r:id="rId26"/>
    <p:sldId id="306" r:id="rId27"/>
    <p:sldId id="310" r:id="rId28"/>
    <p:sldId id="265" r:id="rId29"/>
    <p:sldId id="264"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14D16-09C2-483E-BEB8-631BF649236D}" v="5" dt="2025-03-18T04:52:35.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617" autoAdjust="0"/>
  </p:normalViewPr>
  <p:slideViewPr>
    <p:cSldViewPr snapToGrid="0">
      <p:cViewPr varScale="1">
        <p:scale>
          <a:sx n="74" d="100"/>
          <a:sy n="74" d="100"/>
        </p:scale>
        <p:origin x="20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GIRI" userId="0189b2712fe94ba7" providerId="LiveId" clId="{118C246A-995A-4845-85AF-C408DC6B7FE9}"/>
    <pc:docChg chg="custSel addSld modSld">
      <pc:chgData name="PRATIBHA GIRI" userId="0189b2712fe94ba7" providerId="LiveId" clId="{118C246A-995A-4845-85AF-C408DC6B7FE9}" dt="2024-03-26T13:43:13.284" v="59" actId="255"/>
      <pc:docMkLst>
        <pc:docMk/>
      </pc:docMkLst>
      <pc:sldChg chg="modSp new mod">
        <pc:chgData name="PRATIBHA GIRI" userId="0189b2712fe94ba7" providerId="LiveId" clId="{118C246A-995A-4845-85AF-C408DC6B7FE9}" dt="2024-03-26T13:41:33.206" v="35" actId="27636"/>
        <pc:sldMkLst>
          <pc:docMk/>
          <pc:sldMk cId="728640765" sldId="287"/>
        </pc:sldMkLst>
      </pc:sldChg>
      <pc:sldChg chg="delSp modSp new mod">
        <pc:chgData name="PRATIBHA GIRI" userId="0189b2712fe94ba7" providerId="LiveId" clId="{118C246A-995A-4845-85AF-C408DC6B7FE9}" dt="2024-03-26T13:43:13.284" v="59" actId="255"/>
        <pc:sldMkLst>
          <pc:docMk/>
          <pc:sldMk cId="3688461633" sldId="288"/>
        </pc:sldMkLst>
      </pc:sldChg>
    </pc:docChg>
  </pc:docChgLst>
  <pc:docChgLst>
    <pc:chgData name="JAYANTH 1 KUMAR" userId="9abd53e9ce311a02" providerId="LiveId" clId="{A6D50579-503C-4252-AF7F-4BE82F0F9F3E}"/>
    <pc:docChg chg="undo redo custSel addSld delSld modSld">
      <pc:chgData name="JAYANTH 1 KUMAR" userId="9abd53e9ce311a02" providerId="LiveId" clId="{A6D50579-503C-4252-AF7F-4BE82F0F9F3E}" dt="2024-12-12T14:44:23.737" v="819" actId="20577"/>
      <pc:docMkLst>
        <pc:docMk/>
      </pc:docMkLst>
      <pc:sldChg chg="modSp mod">
        <pc:chgData name="JAYANTH 1 KUMAR" userId="9abd53e9ce311a02" providerId="LiveId" clId="{A6D50579-503C-4252-AF7F-4BE82F0F9F3E}" dt="2024-12-12T14:44:23.737" v="819" actId="20577"/>
        <pc:sldMkLst>
          <pc:docMk/>
          <pc:sldMk cId="3697700025" sldId="256"/>
        </pc:sldMkLst>
      </pc:sldChg>
      <pc:sldChg chg="modSp mod">
        <pc:chgData name="JAYANTH 1 KUMAR" userId="9abd53e9ce311a02" providerId="LiveId" clId="{A6D50579-503C-4252-AF7F-4BE82F0F9F3E}" dt="2024-12-12T14:41:08.416" v="803" actId="404"/>
        <pc:sldMkLst>
          <pc:docMk/>
          <pc:sldMk cId="2898404055" sldId="257"/>
        </pc:sldMkLst>
      </pc:sldChg>
      <pc:sldChg chg="modSp mod">
        <pc:chgData name="JAYANTH 1 KUMAR" userId="9abd53e9ce311a02" providerId="LiveId" clId="{A6D50579-503C-4252-AF7F-4BE82F0F9F3E}" dt="2024-12-12T14:38:52.085" v="784" actId="404"/>
        <pc:sldMkLst>
          <pc:docMk/>
          <pc:sldMk cId="2913472066" sldId="258"/>
        </pc:sldMkLst>
      </pc:sldChg>
      <pc:sldChg chg="addSp delSp modSp mod">
        <pc:chgData name="JAYANTH 1 KUMAR" userId="9abd53e9ce311a02" providerId="LiveId" clId="{A6D50579-503C-4252-AF7F-4BE82F0F9F3E}" dt="2024-12-12T13:20:31.557" v="339" actId="14100"/>
        <pc:sldMkLst>
          <pc:docMk/>
          <pc:sldMk cId="1125428739" sldId="260"/>
        </pc:sldMkLst>
      </pc:sldChg>
      <pc:sldChg chg="modSp mod">
        <pc:chgData name="JAYANTH 1 KUMAR" userId="9abd53e9ce311a02" providerId="LiveId" clId="{A6D50579-503C-4252-AF7F-4BE82F0F9F3E}" dt="2024-12-12T14:39:10.147" v="787" actId="404"/>
        <pc:sldMkLst>
          <pc:docMk/>
          <pc:sldMk cId="935722720" sldId="261"/>
        </pc:sldMkLst>
      </pc:sldChg>
      <pc:sldChg chg="addSp delSp modSp mod">
        <pc:chgData name="JAYANTH 1 KUMAR" userId="9abd53e9ce311a02" providerId="LiveId" clId="{A6D50579-503C-4252-AF7F-4BE82F0F9F3E}" dt="2024-12-12T14:36:45.813" v="774" actId="403"/>
        <pc:sldMkLst>
          <pc:docMk/>
          <pc:sldMk cId="1205931854" sldId="263"/>
        </pc:sldMkLst>
      </pc:sldChg>
      <pc:sldChg chg="modSp mod">
        <pc:chgData name="JAYANTH 1 KUMAR" userId="9abd53e9ce311a02" providerId="LiveId" clId="{A6D50579-503C-4252-AF7F-4BE82F0F9F3E}" dt="2024-12-12T14:31:27.254" v="685" actId="404"/>
        <pc:sldMkLst>
          <pc:docMk/>
          <pc:sldMk cId="1810526992" sldId="264"/>
        </pc:sldMkLst>
      </pc:sldChg>
      <pc:sldChg chg="modSp mod">
        <pc:chgData name="JAYANTH 1 KUMAR" userId="9abd53e9ce311a02" providerId="LiveId" clId="{A6D50579-503C-4252-AF7F-4BE82F0F9F3E}" dt="2024-12-12T14:28:14.427" v="665" actId="14100"/>
        <pc:sldMkLst>
          <pc:docMk/>
          <pc:sldMk cId="597937427" sldId="265"/>
        </pc:sldMkLst>
      </pc:sldChg>
      <pc:sldChg chg="modSp mod">
        <pc:chgData name="JAYANTH 1 KUMAR" userId="9abd53e9ce311a02" providerId="LiveId" clId="{A6D50579-503C-4252-AF7F-4BE82F0F9F3E}" dt="2024-12-12T14:41:23.940" v="809" actId="404"/>
        <pc:sldMkLst>
          <pc:docMk/>
          <pc:sldMk cId="930009589" sldId="267"/>
        </pc:sldMkLst>
      </pc:sldChg>
      <pc:sldChg chg="modSp mod">
        <pc:chgData name="JAYANTH 1 KUMAR" userId="9abd53e9ce311a02" providerId="LiveId" clId="{A6D50579-503C-4252-AF7F-4BE82F0F9F3E}" dt="2024-12-12T14:41:17.836" v="807" actId="404"/>
        <pc:sldMkLst>
          <pc:docMk/>
          <pc:sldMk cId="2565340509" sldId="268"/>
        </pc:sldMkLst>
      </pc:sldChg>
      <pc:sldChg chg="addSp delSp modSp mod">
        <pc:chgData name="JAYANTH 1 KUMAR" userId="9abd53e9ce311a02" providerId="LiveId" clId="{A6D50579-503C-4252-AF7F-4BE82F0F9F3E}" dt="2024-12-12T14:22:55.067" v="591" actId="1076"/>
        <pc:sldMkLst>
          <pc:docMk/>
          <pc:sldMk cId="3443624555" sldId="271"/>
        </pc:sldMkLst>
      </pc:sldChg>
      <pc:sldChg chg="modSp mod">
        <pc:chgData name="JAYANTH 1 KUMAR" userId="9abd53e9ce311a02" providerId="LiveId" clId="{A6D50579-503C-4252-AF7F-4BE82F0F9F3E}" dt="2024-12-12T14:41:12.549" v="805" actId="404"/>
        <pc:sldMkLst>
          <pc:docMk/>
          <pc:sldMk cId="2884258788" sldId="272"/>
        </pc:sldMkLst>
      </pc:sldChg>
      <pc:sldChg chg="addSp delSp modSp mod">
        <pc:chgData name="JAYANTH 1 KUMAR" userId="9abd53e9ce311a02" providerId="LiveId" clId="{A6D50579-503C-4252-AF7F-4BE82F0F9F3E}" dt="2024-12-12T14:39:03.546" v="785" actId="115"/>
        <pc:sldMkLst>
          <pc:docMk/>
          <pc:sldMk cId="2735386500" sldId="273"/>
        </pc:sldMkLst>
      </pc:sldChg>
      <pc:sldChg chg="del">
        <pc:chgData name="JAYANTH 1 KUMAR" userId="9abd53e9ce311a02" providerId="LiveId" clId="{A6D50579-503C-4252-AF7F-4BE82F0F9F3E}" dt="2024-12-12T13:18:53.673" v="296" actId="2696"/>
        <pc:sldMkLst>
          <pc:docMk/>
          <pc:sldMk cId="3563373614" sldId="274"/>
        </pc:sldMkLst>
      </pc:sldChg>
      <pc:sldChg chg="del">
        <pc:chgData name="JAYANTH 1 KUMAR" userId="9abd53e9ce311a02" providerId="LiveId" clId="{A6D50579-503C-4252-AF7F-4BE82F0F9F3E}" dt="2024-12-12T13:18:57.640" v="297" actId="2696"/>
        <pc:sldMkLst>
          <pc:docMk/>
          <pc:sldMk cId="1580410244" sldId="275"/>
        </pc:sldMkLst>
      </pc:sldChg>
      <pc:sldChg chg="del">
        <pc:chgData name="JAYANTH 1 KUMAR" userId="9abd53e9ce311a02" providerId="LiveId" clId="{A6D50579-503C-4252-AF7F-4BE82F0F9F3E}" dt="2024-12-12T13:19:00.924" v="298" actId="2696"/>
        <pc:sldMkLst>
          <pc:docMk/>
          <pc:sldMk cId="1747396111" sldId="276"/>
        </pc:sldMkLst>
      </pc:sldChg>
      <pc:sldChg chg="modSp mod">
        <pc:chgData name="JAYANTH 1 KUMAR" userId="9abd53e9ce311a02" providerId="LiveId" clId="{A6D50579-503C-4252-AF7F-4BE82F0F9F3E}" dt="2024-12-12T13:26:28.070" v="349" actId="27636"/>
        <pc:sldMkLst>
          <pc:docMk/>
          <pc:sldMk cId="2870615399" sldId="277"/>
        </pc:sldMkLst>
      </pc:sldChg>
      <pc:sldChg chg="addSp delSp modSp mod">
        <pc:chgData name="JAYANTH 1 KUMAR" userId="9abd53e9ce311a02" providerId="LiveId" clId="{A6D50579-503C-4252-AF7F-4BE82F0F9F3E}" dt="2024-12-12T14:41:00.143" v="801" actId="2711"/>
        <pc:sldMkLst>
          <pc:docMk/>
          <pc:sldMk cId="2292904904" sldId="278"/>
        </pc:sldMkLst>
      </pc:sldChg>
      <pc:sldChg chg="addSp delSp modSp mod">
        <pc:chgData name="JAYANTH 1 KUMAR" userId="9abd53e9ce311a02" providerId="LiveId" clId="{A6D50579-503C-4252-AF7F-4BE82F0F9F3E}" dt="2024-12-12T14:40:30.858" v="796" actId="2711"/>
        <pc:sldMkLst>
          <pc:docMk/>
          <pc:sldMk cId="3773508204" sldId="279"/>
        </pc:sldMkLst>
      </pc:sldChg>
      <pc:sldChg chg="addSp delSp modSp mod">
        <pc:chgData name="JAYANTH 1 KUMAR" userId="9abd53e9ce311a02" providerId="LiveId" clId="{A6D50579-503C-4252-AF7F-4BE82F0F9F3E}" dt="2024-12-12T14:40:24.023" v="795" actId="2711"/>
        <pc:sldMkLst>
          <pc:docMk/>
          <pc:sldMk cId="204149842" sldId="280"/>
        </pc:sldMkLst>
      </pc:sldChg>
      <pc:sldChg chg="addSp delSp modSp mod">
        <pc:chgData name="JAYANTH 1 KUMAR" userId="9abd53e9ce311a02" providerId="LiveId" clId="{A6D50579-503C-4252-AF7F-4BE82F0F9F3E}" dt="2024-12-12T14:40:07.296" v="793" actId="2711"/>
        <pc:sldMkLst>
          <pc:docMk/>
          <pc:sldMk cId="1290915184" sldId="281"/>
        </pc:sldMkLst>
      </pc:sldChg>
      <pc:sldChg chg="addSp delSp modSp mod">
        <pc:chgData name="JAYANTH 1 KUMAR" userId="9abd53e9ce311a02" providerId="LiveId" clId="{A6D50579-503C-4252-AF7F-4BE82F0F9F3E}" dt="2024-12-12T14:39:51.241" v="791" actId="2711"/>
        <pc:sldMkLst>
          <pc:docMk/>
          <pc:sldMk cId="2264868653" sldId="282"/>
        </pc:sldMkLst>
      </pc:sldChg>
      <pc:sldChg chg="addSp delSp modSp mod">
        <pc:chgData name="JAYANTH 1 KUMAR" userId="9abd53e9ce311a02" providerId="LiveId" clId="{A6D50579-503C-4252-AF7F-4BE82F0F9F3E}" dt="2024-12-12T14:39:28.886" v="789" actId="2711"/>
        <pc:sldMkLst>
          <pc:docMk/>
          <pc:sldMk cId="376334016" sldId="283"/>
        </pc:sldMkLst>
      </pc:sldChg>
      <pc:sldChg chg="addSp delSp modSp mod">
        <pc:chgData name="JAYANTH 1 KUMAR" userId="9abd53e9ce311a02" providerId="LiveId" clId="{A6D50579-503C-4252-AF7F-4BE82F0F9F3E}" dt="2024-12-12T14:39:40.005" v="790" actId="2711"/>
        <pc:sldMkLst>
          <pc:docMk/>
          <pc:sldMk cId="3460057716" sldId="284"/>
        </pc:sldMkLst>
      </pc:sldChg>
      <pc:sldChg chg="addSp delSp modSp mod">
        <pc:chgData name="JAYANTH 1 KUMAR" userId="9abd53e9ce311a02" providerId="LiveId" clId="{A6D50579-503C-4252-AF7F-4BE82F0F9F3E}" dt="2024-12-12T14:39:22.522" v="788" actId="2711"/>
        <pc:sldMkLst>
          <pc:docMk/>
          <pc:sldMk cId="1561183941" sldId="285"/>
        </pc:sldMkLst>
      </pc:sldChg>
      <pc:sldChg chg="del">
        <pc:chgData name="JAYANTH 1 KUMAR" userId="9abd53e9ce311a02" providerId="LiveId" clId="{A6D50579-503C-4252-AF7F-4BE82F0F9F3E}" dt="2024-12-12T14:27:21.307" v="653" actId="2696"/>
        <pc:sldMkLst>
          <pc:docMk/>
          <pc:sldMk cId="1235683184" sldId="286"/>
        </pc:sldMkLst>
      </pc:sldChg>
      <pc:sldChg chg="modSp mod">
        <pc:chgData name="JAYANTH 1 KUMAR" userId="9abd53e9ce311a02" providerId="LiveId" clId="{A6D50579-503C-4252-AF7F-4BE82F0F9F3E}" dt="2024-12-12T14:32:22.830" v="704" actId="27636"/>
        <pc:sldMkLst>
          <pc:docMk/>
          <pc:sldMk cId="728640765" sldId="287"/>
        </pc:sldMkLst>
      </pc:sldChg>
      <pc:sldChg chg="del">
        <pc:chgData name="JAYANTH 1 KUMAR" userId="9abd53e9ce311a02" providerId="LiveId" clId="{A6D50579-503C-4252-AF7F-4BE82F0F9F3E}" dt="2024-12-12T14:31:35.018" v="686" actId="2696"/>
        <pc:sldMkLst>
          <pc:docMk/>
          <pc:sldMk cId="3688461633" sldId="288"/>
        </pc:sldMkLst>
      </pc:sldChg>
      <pc:sldChg chg="addSp delSp modSp new mod">
        <pc:chgData name="JAYANTH 1 KUMAR" userId="9abd53e9ce311a02" providerId="LiveId" clId="{A6D50579-503C-4252-AF7F-4BE82F0F9F3E}" dt="2024-12-12T13:17:53.597" v="290" actId="1076"/>
        <pc:sldMkLst>
          <pc:docMk/>
          <pc:sldMk cId="1658244809" sldId="289"/>
        </pc:sldMkLst>
      </pc:sldChg>
      <pc:sldChg chg="new del">
        <pc:chgData name="JAYANTH 1 KUMAR" userId="9abd53e9ce311a02" providerId="LiveId" clId="{A6D50579-503C-4252-AF7F-4BE82F0F9F3E}" dt="2024-12-12T13:16:24.695" v="276" actId="2696"/>
        <pc:sldMkLst>
          <pc:docMk/>
          <pc:sldMk cId="3630408425" sldId="289"/>
        </pc:sldMkLst>
      </pc:sldChg>
      <pc:sldChg chg="addSp delSp modSp new mod">
        <pc:chgData name="JAYANTH 1 KUMAR" userId="9abd53e9ce311a02" providerId="LiveId" clId="{A6D50579-503C-4252-AF7F-4BE82F0F9F3E}" dt="2024-12-12T13:18:31.038" v="295" actId="1076"/>
        <pc:sldMkLst>
          <pc:docMk/>
          <pc:sldMk cId="273316888" sldId="290"/>
        </pc:sldMkLst>
      </pc:sldChg>
      <pc:sldChg chg="addSp delSp modSp new mod">
        <pc:chgData name="JAYANTH 1 KUMAR" userId="9abd53e9ce311a02" providerId="LiveId" clId="{A6D50579-503C-4252-AF7F-4BE82F0F9F3E}" dt="2024-12-12T13:31:50.186" v="404" actId="14100"/>
        <pc:sldMkLst>
          <pc:docMk/>
          <pc:sldMk cId="1455256325" sldId="291"/>
        </pc:sldMkLst>
      </pc:sldChg>
      <pc:sldChg chg="addSp delSp modSp new mod">
        <pc:chgData name="JAYANTH 1 KUMAR" userId="9abd53e9ce311a02" providerId="LiveId" clId="{A6D50579-503C-4252-AF7F-4BE82F0F9F3E}" dt="2024-12-12T14:38:40.241" v="782" actId="2711"/>
        <pc:sldMkLst>
          <pc:docMk/>
          <pc:sldMk cId="1700298386" sldId="292"/>
        </pc:sldMkLst>
      </pc:sldChg>
      <pc:sldChg chg="addSp delSp modSp new mod">
        <pc:chgData name="JAYANTH 1 KUMAR" userId="9abd53e9ce311a02" providerId="LiveId" clId="{A6D50579-503C-4252-AF7F-4BE82F0F9F3E}" dt="2024-12-12T14:38:34.715" v="781" actId="2711"/>
        <pc:sldMkLst>
          <pc:docMk/>
          <pc:sldMk cId="369839476" sldId="293"/>
        </pc:sldMkLst>
      </pc:sldChg>
      <pc:sldChg chg="addSp delSp modSp new mod">
        <pc:chgData name="JAYANTH 1 KUMAR" userId="9abd53e9ce311a02" providerId="LiveId" clId="{A6D50579-503C-4252-AF7F-4BE82F0F9F3E}" dt="2024-12-12T14:38:27.029" v="780" actId="2711"/>
        <pc:sldMkLst>
          <pc:docMk/>
          <pc:sldMk cId="571920137" sldId="294"/>
        </pc:sldMkLst>
      </pc:sldChg>
      <pc:sldChg chg="new del">
        <pc:chgData name="JAYANTH 1 KUMAR" userId="9abd53e9ce311a02" providerId="LiveId" clId="{A6D50579-503C-4252-AF7F-4BE82F0F9F3E}" dt="2024-12-12T13:37:32.960" v="455" actId="47"/>
        <pc:sldMkLst>
          <pc:docMk/>
          <pc:sldMk cId="1660751012" sldId="295"/>
        </pc:sldMkLst>
      </pc:sldChg>
      <pc:sldChg chg="addSp delSp modSp new mod">
        <pc:chgData name="JAYANTH 1 KUMAR" userId="9abd53e9ce311a02" providerId="LiveId" clId="{A6D50579-503C-4252-AF7F-4BE82F0F9F3E}" dt="2024-12-12T14:38:20.296" v="779" actId="2711"/>
        <pc:sldMkLst>
          <pc:docMk/>
          <pc:sldMk cId="3759018323" sldId="295"/>
        </pc:sldMkLst>
      </pc:sldChg>
      <pc:sldChg chg="addSp delSp modSp new mod">
        <pc:chgData name="JAYANTH 1 KUMAR" userId="9abd53e9ce311a02" providerId="LiveId" clId="{A6D50579-503C-4252-AF7F-4BE82F0F9F3E}" dt="2024-12-12T14:38:10.756" v="778" actId="2711"/>
        <pc:sldMkLst>
          <pc:docMk/>
          <pc:sldMk cId="1197249605" sldId="296"/>
        </pc:sldMkLst>
      </pc:sldChg>
      <pc:sldChg chg="addSp delSp modSp new mod">
        <pc:chgData name="JAYANTH 1 KUMAR" userId="9abd53e9ce311a02" providerId="LiveId" clId="{A6D50579-503C-4252-AF7F-4BE82F0F9F3E}" dt="2024-12-12T14:38:03.466" v="777" actId="2711"/>
        <pc:sldMkLst>
          <pc:docMk/>
          <pc:sldMk cId="4054549743" sldId="297"/>
        </pc:sldMkLst>
      </pc:sldChg>
      <pc:sldChg chg="addSp delSp modSp new mod">
        <pc:chgData name="JAYANTH 1 KUMAR" userId="9abd53e9ce311a02" providerId="LiveId" clId="{A6D50579-503C-4252-AF7F-4BE82F0F9F3E}" dt="2024-12-12T14:14:03.148" v="479" actId="478"/>
        <pc:sldMkLst>
          <pc:docMk/>
          <pc:sldMk cId="2608526154" sldId="298"/>
        </pc:sldMkLst>
      </pc:sldChg>
      <pc:sldChg chg="addSp delSp modSp new mod">
        <pc:chgData name="JAYANTH 1 KUMAR" userId="9abd53e9ce311a02" providerId="LiveId" clId="{A6D50579-503C-4252-AF7F-4BE82F0F9F3E}" dt="2024-12-12T14:37:56.751" v="776" actId="2711"/>
        <pc:sldMkLst>
          <pc:docMk/>
          <pc:sldMk cId="3157548651" sldId="299"/>
        </pc:sldMkLst>
      </pc:sldChg>
      <pc:sldChg chg="addSp delSp modSp new mod">
        <pc:chgData name="JAYANTH 1 KUMAR" userId="9abd53e9ce311a02" providerId="LiveId" clId="{A6D50579-503C-4252-AF7F-4BE82F0F9F3E}" dt="2024-12-12T14:37:48.374" v="775" actId="2711"/>
        <pc:sldMkLst>
          <pc:docMk/>
          <pc:sldMk cId="1078338799" sldId="300"/>
        </pc:sldMkLst>
      </pc:sldChg>
      <pc:sldChg chg="addSp delSp modSp new mod">
        <pc:chgData name="JAYANTH 1 KUMAR" userId="9abd53e9ce311a02" providerId="LiveId" clId="{A6D50579-503C-4252-AF7F-4BE82F0F9F3E}" dt="2024-12-12T14:19:30.040" v="575" actId="1076"/>
        <pc:sldMkLst>
          <pc:docMk/>
          <pc:sldMk cId="5038513" sldId="301"/>
        </pc:sldMkLst>
      </pc:sldChg>
      <pc:sldChg chg="addSp delSp modSp new mod">
        <pc:chgData name="JAYANTH 1 KUMAR" userId="9abd53e9ce311a02" providerId="LiveId" clId="{A6D50579-503C-4252-AF7F-4BE82F0F9F3E}" dt="2024-12-12T14:26:05.983" v="652" actId="14100"/>
        <pc:sldMkLst>
          <pc:docMk/>
          <pc:sldMk cId="3858802898" sldId="302"/>
        </pc:sldMkLst>
      </pc:sldChg>
    </pc:docChg>
  </pc:docChgLst>
  <pc:docChgLst>
    <pc:chgData name="JAYANTH 1 KUMAR" userId="9abd53e9ce311a02" providerId="LiveId" clId="{23C14D16-09C2-483E-BEB8-631BF649236D}"/>
    <pc:docChg chg="undo custSel addSld delSld modSld sldOrd">
      <pc:chgData name="JAYANTH 1 KUMAR" userId="9abd53e9ce311a02" providerId="LiveId" clId="{23C14D16-09C2-483E-BEB8-631BF649236D}" dt="2025-03-18T07:20:49.572" v="177"/>
      <pc:docMkLst>
        <pc:docMk/>
      </pc:docMkLst>
      <pc:sldChg chg="ord">
        <pc:chgData name="JAYANTH 1 KUMAR" userId="9abd53e9ce311a02" providerId="LiveId" clId="{23C14D16-09C2-483E-BEB8-631BF649236D}" dt="2025-03-18T07:13:24.835" v="169"/>
        <pc:sldMkLst>
          <pc:docMk/>
          <pc:sldMk cId="2898404055" sldId="257"/>
        </pc:sldMkLst>
      </pc:sldChg>
      <pc:sldChg chg="modSp mod">
        <pc:chgData name="JAYANTH 1 KUMAR" userId="9abd53e9ce311a02" providerId="LiveId" clId="{23C14D16-09C2-483E-BEB8-631BF649236D}" dt="2025-03-18T04:51:03.550" v="68" actId="20577"/>
        <pc:sldMkLst>
          <pc:docMk/>
          <pc:sldMk cId="2913472066" sldId="258"/>
        </pc:sldMkLst>
        <pc:spChg chg="mod">
          <ac:chgData name="JAYANTH 1 KUMAR" userId="9abd53e9ce311a02" providerId="LiveId" clId="{23C14D16-09C2-483E-BEB8-631BF649236D}" dt="2025-03-18T04:51:03.550" v="68" actId="20577"/>
          <ac:spMkLst>
            <pc:docMk/>
            <pc:sldMk cId="2913472066" sldId="258"/>
            <ac:spMk id="3" creationId="{00000000-0000-0000-0000-000000000000}"/>
          </ac:spMkLst>
        </pc:spChg>
      </pc:sldChg>
      <pc:sldChg chg="modSp mod">
        <pc:chgData name="JAYANTH 1 KUMAR" userId="9abd53e9ce311a02" providerId="LiveId" clId="{23C14D16-09C2-483E-BEB8-631BF649236D}" dt="2025-03-18T07:14:36.790" v="171" actId="20577"/>
        <pc:sldMkLst>
          <pc:docMk/>
          <pc:sldMk cId="935722720" sldId="261"/>
        </pc:sldMkLst>
        <pc:spChg chg="mod">
          <ac:chgData name="JAYANTH 1 KUMAR" userId="9abd53e9ce311a02" providerId="LiveId" clId="{23C14D16-09C2-483E-BEB8-631BF649236D}" dt="2025-03-18T07:14:36.790" v="171" actId="20577"/>
          <ac:spMkLst>
            <pc:docMk/>
            <pc:sldMk cId="935722720" sldId="261"/>
            <ac:spMk id="3" creationId="{00000000-0000-0000-0000-000000000000}"/>
          </ac:spMkLst>
        </pc:spChg>
      </pc:sldChg>
      <pc:sldChg chg="modSp mod">
        <pc:chgData name="JAYANTH 1 KUMAR" userId="9abd53e9ce311a02" providerId="LiveId" clId="{23C14D16-09C2-483E-BEB8-631BF649236D}" dt="2025-03-18T04:54:15.753" v="155" actId="1076"/>
        <pc:sldMkLst>
          <pc:docMk/>
          <pc:sldMk cId="1810526992" sldId="264"/>
        </pc:sldMkLst>
        <pc:spChg chg="mod">
          <ac:chgData name="JAYANTH 1 KUMAR" userId="9abd53e9ce311a02" providerId="LiveId" clId="{23C14D16-09C2-483E-BEB8-631BF649236D}" dt="2025-03-18T04:54:02.448" v="152" actId="1076"/>
          <ac:spMkLst>
            <pc:docMk/>
            <pc:sldMk cId="1810526992" sldId="264"/>
            <ac:spMk id="2" creationId="{00000000-0000-0000-0000-000000000000}"/>
          </ac:spMkLst>
        </pc:spChg>
        <pc:spChg chg="mod">
          <ac:chgData name="JAYANTH 1 KUMAR" userId="9abd53e9ce311a02" providerId="LiveId" clId="{23C14D16-09C2-483E-BEB8-631BF649236D}" dt="2025-03-18T04:54:12.857" v="154" actId="14100"/>
          <ac:spMkLst>
            <pc:docMk/>
            <pc:sldMk cId="1810526992" sldId="264"/>
            <ac:spMk id="3" creationId="{00000000-0000-0000-0000-000000000000}"/>
          </ac:spMkLst>
        </pc:spChg>
        <pc:spChg chg="mod">
          <ac:chgData name="JAYANTH 1 KUMAR" userId="9abd53e9ce311a02" providerId="LiveId" clId="{23C14D16-09C2-483E-BEB8-631BF649236D}" dt="2025-03-18T04:54:15.753" v="155" actId="1076"/>
          <ac:spMkLst>
            <pc:docMk/>
            <pc:sldMk cId="1810526992" sldId="264"/>
            <ac:spMk id="4" creationId="{00000000-0000-0000-0000-000000000000}"/>
          </ac:spMkLst>
        </pc:spChg>
      </pc:sldChg>
      <pc:sldChg chg="modSp mod">
        <pc:chgData name="JAYANTH 1 KUMAR" userId="9abd53e9ce311a02" providerId="LiveId" clId="{23C14D16-09C2-483E-BEB8-631BF649236D}" dt="2025-03-18T04:53:32.542" v="145" actId="27636"/>
        <pc:sldMkLst>
          <pc:docMk/>
          <pc:sldMk cId="597937427" sldId="265"/>
        </pc:sldMkLst>
        <pc:spChg chg="mod">
          <ac:chgData name="JAYANTH 1 KUMAR" userId="9abd53e9ce311a02" providerId="LiveId" clId="{23C14D16-09C2-483E-BEB8-631BF649236D}" dt="2025-03-18T04:53:32.542" v="145" actId="27636"/>
          <ac:spMkLst>
            <pc:docMk/>
            <pc:sldMk cId="597937427" sldId="265"/>
            <ac:spMk id="3" creationId="{00000000-0000-0000-0000-000000000000}"/>
          </ac:spMkLst>
        </pc:spChg>
      </pc:sldChg>
      <pc:sldChg chg="ord">
        <pc:chgData name="JAYANTH 1 KUMAR" userId="9abd53e9ce311a02" providerId="LiveId" clId="{23C14D16-09C2-483E-BEB8-631BF649236D}" dt="2025-03-18T07:20:49.572" v="177"/>
        <pc:sldMkLst>
          <pc:docMk/>
          <pc:sldMk cId="3443624555" sldId="271"/>
        </pc:sldMkLst>
      </pc:sldChg>
      <pc:sldChg chg="addSp delSp modSp mod">
        <pc:chgData name="JAYANTH 1 KUMAR" userId="9abd53e9ce311a02" providerId="LiveId" clId="{23C14D16-09C2-483E-BEB8-631BF649236D}" dt="2025-03-18T04:47:49.534" v="15" actId="113"/>
        <pc:sldMkLst>
          <pc:docMk/>
          <pc:sldMk cId="2735386500" sldId="273"/>
        </pc:sldMkLst>
        <pc:graphicFrameChg chg="add mod modGraphic">
          <ac:chgData name="JAYANTH 1 KUMAR" userId="9abd53e9ce311a02" providerId="LiveId" clId="{23C14D16-09C2-483E-BEB8-631BF649236D}" dt="2025-03-18T04:47:49.534" v="15" actId="113"/>
          <ac:graphicFrameMkLst>
            <pc:docMk/>
            <pc:sldMk cId="2735386500" sldId="273"/>
            <ac:graphicFrameMk id="2" creationId="{B34371D0-552C-5DC9-09EC-9A7C6F1EB7BD}"/>
          </ac:graphicFrameMkLst>
        </pc:graphicFrameChg>
        <pc:graphicFrameChg chg="del">
          <ac:chgData name="JAYANTH 1 KUMAR" userId="9abd53e9ce311a02" providerId="LiveId" clId="{23C14D16-09C2-483E-BEB8-631BF649236D}" dt="2025-03-18T04:46:56.366" v="4" actId="478"/>
          <ac:graphicFrameMkLst>
            <pc:docMk/>
            <pc:sldMk cId="2735386500" sldId="273"/>
            <ac:graphicFrameMk id="3" creationId="{C87361DC-C486-95C3-9706-4C66B994408E}"/>
          </ac:graphicFrameMkLst>
        </pc:graphicFrameChg>
      </pc:sldChg>
      <pc:sldChg chg="modSp mod">
        <pc:chgData name="JAYANTH 1 KUMAR" userId="9abd53e9ce311a02" providerId="LiveId" clId="{23C14D16-09C2-483E-BEB8-631BF649236D}" dt="2025-03-18T04:54:33.251" v="159" actId="27636"/>
        <pc:sldMkLst>
          <pc:docMk/>
          <pc:sldMk cId="728640765" sldId="287"/>
        </pc:sldMkLst>
        <pc:spChg chg="mod">
          <ac:chgData name="JAYANTH 1 KUMAR" userId="9abd53e9ce311a02" providerId="LiveId" clId="{23C14D16-09C2-483E-BEB8-631BF649236D}" dt="2025-03-18T04:54:33.251" v="159" actId="27636"/>
          <ac:spMkLst>
            <pc:docMk/>
            <pc:sldMk cId="728640765" sldId="287"/>
            <ac:spMk id="3" creationId="{EA06D948-B8AE-6FB6-B0B3-EF8A6ED2A4C4}"/>
          </ac:spMkLst>
        </pc:spChg>
      </pc:sldChg>
      <pc:sldChg chg="del">
        <pc:chgData name="JAYANTH 1 KUMAR" userId="9abd53e9ce311a02" providerId="LiveId" clId="{23C14D16-09C2-483E-BEB8-631BF649236D}" dt="2025-03-18T04:26:21.911" v="0" actId="2696"/>
        <pc:sldMkLst>
          <pc:docMk/>
          <pc:sldMk cId="1658244809" sldId="289"/>
        </pc:sldMkLst>
      </pc:sldChg>
      <pc:sldChg chg="del">
        <pc:chgData name="JAYANTH 1 KUMAR" userId="9abd53e9ce311a02" providerId="LiveId" clId="{23C14D16-09C2-483E-BEB8-631BF649236D}" dt="2025-03-18T04:26:24.050" v="1" actId="2696"/>
        <pc:sldMkLst>
          <pc:docMk/>
          <pc:sldMk cId="273316888" sldId="290"/>
        </pc:sldMkLst>
      </pc:sldChg>
      <pc:sldChg chg="del">
        <pc:chgData name="JAYANTH 1 KUMAR" userId="9abd53e9ce311a02" providerId="LiveId" clId="{23C14D16-09C2-483E-BEB8-631BF649236D}" dt="2025-03-18T04:40:58.366" v="2" actId="2696"/>
        <pc:sldMkLst>
          <pc:docMk/>
          <pc:sldMk cId="3759018323" sldId="295"/>
        </pc:sldMkLst>
      </pc:sldChg>
      <pc:sldChg chg="modSp mod">
        <pc:chgData name="JAYANTH 1 KUMAR" userId="9abd53e9ce311a02" providerId="LiveId" clId="{23C14D16-09C2-483E-BEB8-631BF649236D}" dt="2025-03-18T04:54:46.664" v="161" actId="1076"/>
        <pc:sldMkLst>
          <pc:docMk/>
          <pc:sldMk cId="5038513" sldId="301"/>
        </pc:sldMkLst>
        <pc:picChg chg="mod">
          <ac:chgData name="JAYANTH 1 KUMAR" userId="9abd53e9ce311a02" providerId="LiveId" clId="{23C14D16-09C2-483E-BEB8-631BF649236D}" dt="2025-03-18T04:54:46.664" v="161" actId="1076"/>
          <ac:picMkLst>
            <pc:docMk/>
            <pc:sldMk cId="5038513" sldId="301"/>
            <ac:picMk id="6" creationId="{3CE52E35-B9B2-B438-F6F4-31432CEEDBDB}"/>
          </ac:picMkLst>
        </pc:picChg>
      </pc:sldChg>
      <pc:sldChg chg="del">
        <pc:chgData name="JAYANTH 1 KUMAR" userId="9abd53e9ce311a02" providerId="LiveId" clId="{23C14D16-09C2-483E-BEB8-631BF649236D}" dt="2025-03-18T04:46:39.205" v="3" actId="2696"/>
        <pc:sldMkLst>
          <pc:docMk/>
          <pc:sldMk cId="3858802898" sldId="302"/>
        </pc:sldMkLst>
      </pc:sldChg>
      <pc:sldChg chg="addSp delSp modSp new mod">
        <pc:chgData name="JAYANTH 1 KUMAR" userId="9abd53e9ce311a02" providerId="LiveId" clId="{23C14D16-09C2-483E-BEB8-631BF649236D}" dt="2025-03-18T04:48:58.946" v="29" actId="2711"/>
        <pc:sldMkLst>
          <pc:docMk/>
          <pc:sldMk cId="2886787324" sldId="307"/>
        </pc:sldMkLst>
        <pc:spChg chg="del">
          <ac:chgData name="JAYANTH 1 KUMAR" userId="9abd53e9ce311a02" providerId="LiveId" clId="{23C14D16-09C2-483E-BEB8-631BF649236D}" dt="2025-03-18T04:47:54.800" v="17" actId="478"/>
          <ac:spMkLst>
            <pc:docMk/>
            <pc:sldMk cId="2886787324" sldId="307"/>
            <ac:spMk id="2" creationId="{4FD78F1A-5DC4-A128-C9B7-21DD80675F33}"/>
          </ac:spMkLst>
        </pc:spChg>
        <pc:spChg chg="del">
          <ac:chgData name="JAYANTH 1 KUMAR" userId="9abd53e9ce311a02" providerId="LiveId" clId="{23C14D16-09C2-483E-BEB8-631BF649236D}" dt="2025-03-18T04:47:57.309" v="18" actId="478"/>
          <ac:spMkLst>
            <pc:docMk/>
            <pc:sldMk cId="2886787324" sldId="307"/>
            <ac:spMk id="3" creationId="{6A4722E7-0B2A-644C-6848-94011A00FD04}"/>
          </ac:spMkLst>
        </pc:spChg>
        <pc:graphicFrameChg chg="add mod modGraphic">
          <ac:chgData name="JAYANTH 1 KUMAR" userId="9abd53e9ce311a02" providerId="LiveId" clId="{23C14D16-09C2-483E-BEB8-631BF649236D}" dt="2025-03-18T04:48:58.946" v="29" actId="2711"/>
          <ac:graphicFrameMkLst>
            <pc:docMk/>
            <pc:sldMk cId="2886787324" sldId="307"/>
            <ac:graphicFrameMk id="6" creationId="{463E3A19-BEBE-891F-40F1-79D746A5B5F0}"/>
          </ac:graphicFrameMkLst>
        </pc:graphicFrameChg>
      </pc:sldChg>
      <pc:sldChg chg="addSp delSp modSp new mod">
        <pc:chgData name="JAYANTH 1 KUMAR" userId="9abd53e9ce311a02" providerId="LiveId" clId="{23C14D16-09C2-483E-BEB8-631BF649236D}" dt="2025-03-18T04:50:02.434" v="45" actId="1076"/>
        <pc:sldMkLst>
          <pc:docMk/>
          <pc:sldMk cId="1613944891" sldId="308"/>
        </pc:sldMkLst>
        <pc:spChg chg="del">
          <ac:chgData name="JAYANTH 1 KUMAR" userId="9abd53e9ce311a02" providerId="LiveId" clId="{23C14D16-09C2-483E-BEB8-631BF649236D}" dt="2025-03-18T04:49:05.766" v="31" actId="478"/>
          <ac:spMkLst>
            <pc:docMk/>
            <pc:sldMk cId="1613944891" sldId="308"/>
            <ac:spMk id="2" creationId="{CB3FF084-EA6B-2157-9175-06CDB0D1E611}"/>
          </ac:spMkLst>
        </pc:spChg>
        <pc:spChg chg="del">
          <ac:chgData name="JAYANTH 1 KUMAR" userId="9abd53e9ce311a02" providerId="LiveId" clId="{23C14D16-09C2-483E-BEB8-631BF649236D}" dt="2025-03-18T04:49:06.455" v="32" actId="478"/>
          <ac:spMkLst>
            <pc:docMk/>
            <pc:sldMk cId="1613944891" sldId="308"/>
            <ac:spMk id="3" creationId="{49C85DF1-14AB-B9D7-AF0E-F0A6E5846E87}"/>
          </ac:spMkLst>
        </pc:spChg>
        <pc:graphicFrameChg chg="add mod modGraphic">
          <ac:chgData name="JAYANTH 1 KUMAR" userId="9abd53e9ce311a02" providerId="LiveId" clId="{23C14D16-09C2-483E-BEB8-631BF649236D}" dt="2025-03-18T04:50:02.434" v="45" actId="1076"/>
          <ac:graphicFrameMkLst>
            <pc:docMk/>
            <pc:sldMk cId="1613944891" sldId="308"/>
            <ac:graphicFrameMk id="6" creationId="{5D777311-F536-E90D-83EE-AA6F194574FE}"/>
          </ac:graphicFrameMkLst>
        </pc:graphicFrameChg>
      </pc:sldChg>
      <pc:sldChg chg="addSp delSp modSp new mod">
        <pc:chgData name="JAYANTH 1 KUMAR" userId="9abd53e9ce311a02" providerId="LiveId" clId="{23C14D16-09C2-483E-BEB8-631BF649236D}" dt="2025-03-18T04:50:36.333" v="55" actId="2711"/>
        <pc:sldMkLst>
          <pc:docMk/>
          <pc:sldMk cId="3197993604" sldId="309"/>
        </pc:sldMkLst>
        <pc:spChg chg="del">
          <ac:chgData name="JAYANTH 1 KUMAR" userId="9abd53e9ce311a02" providerId="LiveId" clId="{23C14D16-09C2-483E-BEB8-631BF649236D}" dt="2025-03-18T04:50:09.152" v="47" actId="478"/>
          <ac:spMkLst>
            <pc:docMk/>
            <pc:sldMk cId="3197993604" sldId="309"/>
            <ac:spMk id="2" creationId="{EF0897C5-158A-D005-85A8-F89AFA9BAFB3}"/>
          </ac:spMkLst>
        </pc:spChg>
        <pc:spChg chg="del">
          <ac:chgData name="JAYANTH 1 KUMAR" userId="9abd53e9ce311a02" providerId="LiveId" clId="{23C14D16-09C2-483E-BEB8-631BF649236D}" dt="2025-03-18T04:50:10.365" v="48" actId="478"/>
          <ac:spMkLst>
            <pc:docMk/>
            <pc:sldMk cId="3197993604" sldId="309"/>
            <ac:spMk id="3" creationId="{EA51721F-AC17-4785-DA1B-F413540D5033}"/>
          </ac:spMkLst>
        </pc:spChg>
        <pc:graphicFrameChg chg="add mod modGraphic">
          <ac:chgData name="JAYANTH 1 KUMAR" userId="9abd53e9ce311a02" providerId="LiveId" clId="{23C14D16-09C2-483E-BEB8-631BF649236D}" dt="2025-03-18T04:50:36.333" v="55" actId="2711"/>
          <ac:graphicFrameMkLst>
            <pc:docMk/>
            <pc:sldMk cId="3197993604" sldId="309"/>
            <ac:graphicFrameMk id="6" creationId="{768F7A00-8B73-B7AE-2E42-63D894DDF92C}"/>
          </ac:graphicFrameMkLst>
        </pc:graphicFrameChg>
      </pc:sldChg>
      <pc:sldChg chg="addSp delSp modSp new mod">
        <pc:chgData name="JAYANTH 1 KUMAR" userId="9abd53e9ce311a02" providerId="LiveId" clId="{23C14D16-09C2-483E-BEB8-631BF649236D}" dt="2025-03-18T04:52:47.281" v="137" actId="1076"/>
        <pc:sldMkLst>
          <pc:docMk/>
          <pc:sldMk cId="946636987" sldId="310"/>
        </pc:sldMkLst>
        <pc:spChg chg="mod">
          <ac:chgData name="JAYANTH 1 KUMAR" userId="9abd53e9ce311a02" providerId="LiveId" clId="{23C14D16-09C2-483E-BEB8-631BF649236D}" dt="2025-03-18T04:52:17.134" v="131" actId="113"/>
          <ac:spMkLst>
            <pc:docMk/>
            <pc:sldMk cId="946636987" sldId="310"/>
            <ac:spMk id="2" creationId="{866DC9FA-47F2-AF68-AD3C-92D8E706D9DA}"/>
          </ac:spMkLst>
        </pc:spChg>
        <pc:spChg chg="del">
          <ac:chgData name="JAYANTH 1 KUMAR" userId="9abd53e9ce311a02" providerId="LiveId" clId="{23C14D16-09C2-483E-BEB8-631BF649236D}" dt="2025-03-18T04:52:19.944" v="132" actId="478"/>
          <ac:spMkLst>
            <pc:docMk/>
            <pc:sldMk cId="946636987" sldId="310"/>
            <ac:spMk id="3" creationId="{E0D9D67A-1E6F-2B3A-605B-39FB561A0B7C}"/>
          </ac:spMkLst>
        </pc:spChg>
        <pc:picChg chg="add mod">
          <ac:chgData name="JAYANTH 1 KUMAR" userId="9abd53e9ce311a02" providerId="LiveId" clId="{23C14D16-09C2-483E-BEB8-631BF649236D}" dt="2025-03-18T04:52:47.281" v="137" actId="1076"/>
          <ac:picMkLst>
            <pc:docMk/>
            <pc:sldMk cId="946636987" sldId="310"/>
            <ac:picMk id="6" creationId="{5BA9A5FF-755E-0AFA-04C5-2F90287A9D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358BF-5E3A-4811-B791-3537E5F14C31}" type="datetimeFigureOut">
              <a:rPr lang="en-IN" smtClean="0"/>
              <a:t>18-03-2025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1CF65-329B-4FC0-BD81-F7BF02420C6C}" type="slidenum">
              <a:rPr lang="en-IN" smtClean="0"/>
              <a:t>‹#›</a:t>
            </a:fld>
            <a:endParaRPr lang="en-IN"/>
          </a:p>
        </p:txBody>
      </p:sp>
    </p:spTree>
    <p:extLst>
      <p:ext uri="{BB962C8B-B14F-4D97-AF65-F5344CB8AC3E}">
        <p14:creationId xmlns:p14="http://schemas.microsoft.com/office/powerpoint/2010/main" val="503527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2</a:t>
            </a:fld>
            <a:endParaRPr lang="en-IN"/>
          </a:p>
        </p:txBody>
      </p:sp>
    </p:spTree>
    <p:extLst>
      <p:ext uri="{BB962C8B-B14F-4D97-AF65-F5344CB8AC3E}">
        <p14:creationId xmlns:p14="http://schemas.microsoft.com/office/powerpoint/2010/main" val="2127121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3</a:t>
            </a:fld>
            <a:endParaRPr lang="en-IN"/>
          </a:p>
        </p:txBody>
      </p:sp>
    </p:spTree>
    <p:extLst>
      <p:ext uri="{BB962C8B-B14F-4D97-AF65-F5344CB8AC3E}">
        <p14:creationId xmlns:p14="http://schemas.microsoft.com/office/powerpoint/2010/main" val="197870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deb4cd123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2bdeb4cd123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16</a:t>
            </a:fld>
            <a:endParaRPr lang="en-IN"/>
          </a:p>
        </p:txBody>
      </p:sp>
    </p:spTree>
    <p:extLst>
      <p:ext uri="{BB962C8B-B14F-4D97-AF65-F5344CB8AC3E}">
        <p14:creationId xmlns:p14="http://schemas.microsoft.com/office/powerpoint/2010/main" val="54886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17</a:t>
            </a:fld>
            <a:endParaRPr lang="en-IN"/>
          </a:p>
        </p:txBody>
      </p:sp>
    </p:spTree>
    <p:extLst>
      <p:ext uri="{BB962C8B-B14F-4D97-AF65-F5344CB8AC3E}">
        <p14:creationId xmlns:p14="http://schemas.microsoft.com/office/powerpoint/2010/main" val="23299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E22A40A-7AC8-42CF-9BEF-716456361048}" type="datetime1">
              <a:rPr lang="en-IN" smtClean="0"/>
              <a:t>18-03-2025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7257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2971F6-5955-45C0-A7FE-779538743A90}" type="datetime1">
              <a:rPr lang="en-IN" smtClean="0"/>
              <a:t>18-03-2025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32765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EEC5A6-1770-4661-9873-D80C368AA063}" type="datetime1">
              <a:rPr lang="en-IN" smtClean="0"/>
              <a:t>18-03-2025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39464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8F56DB-C515-4D59-BA31-96CDA4A4A0D9}" type="datetime1">
              <a:rPr lang="en-IN" smtClean="0"/>
              <a:t>18-03-2025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941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1B9E0E-8141-4053-9D33-9323C4C64632}" type="datetime1">
              <a:rPr lang="en-IN" smtClean="0"/>
              <a:t>18-03-2025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75175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4A18D7D-B16B-460B-AD01-DCD49494CA3D}" type="datetime1">
              <a:rPr lang="en-IN" smtClean="0"/>
              <a:t>18-03-2025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3682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0292A78-0C3D-4759-BF71-9ECFD3D35353}" type="datetime1">
              <a:rPr lang="en-IN" smtClean="0"/>
              <a:t>18-03-2025</a:t>
            </a:fld>
            <a:endParaRPr lang="en-IN"/>
          </a:p>
        </p:txBody>
      </p:sp>
      <p:sp>
        <p:nvSpPr>
          <p:cNvPr id="8" name="Footer Placeholder 7"/>
          <p:cNvSpPr>
            <a:spLocks noGrp="1"/>
          </p:cNvSpPr>
          <p:nvPr>
            <p:ph type="ftr" sz="quarter" idx="11"/>
          </p:nvPr>
        </p:nvSpPr>
        <p:spPr/>
        <p:txBody>
          <a:bodyPr/>
          <a:lstStyle/>
          <a:p>
            <a:r>
              <a:rPr lang="en-IN"/>
              <a:t>CS7501 Project 2 , PGP, ICER, VIT Bangalore</a:t>
            </a:r>
          </a:p>
        </p:txBody>
      </p:sp>
      <p:sp>
        <p:nvSpPr>
          <p:cNvPr id="9" name="Slide Number Placeholder 8"/>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555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868CD02-2456-484B-8393-AC776251CF95}" type="datetime1">
              <a:rPr lang="en-IN" smtClean="0"/>
              <a:t>18-03-2025</a:t>
            </a:fld>
            <a:endParaRPr lang="en-IN"/>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9563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74F5-AAB1-470A-A55B-9A7CE5D12E05}" type="datetime1">
              <a:rPr lang="en-IN" smtClean="0"/>
              <a:t>18-03-2025</a:t>
            </a:fld>
            <a:endParaRPr lang="en-IN"/>
          </a:p>
        </p:txBody>
      </p:sp>
      <p:sp>
        <p:nvSpPr>
          <p:cNvPr id="3" name="Footer Placeholder 2"/>
          <p:cNvSpPr>
            <a:spLocks noGrp="1"/>
          </p:cNvSpPr>
          <p:nvPr>
            <p:ph type="ftr" sz="quarter" idx="11"/>
          </p:nvPr>
        </p:nvSpPr>
        <p:spPr/>
        <p:txBody>
          <a:bodyPr/>
          <a:lstStyle/>
          <a:p>
            <a:r>
              <a:rPr lang="en-IN"/>
              <a:t>CS7501 Project 2 , PGP, ICER, VIT Bangalore</a:t>
            </a:r>
          </a:p>
        </p:txBody>
      </p:sp>
      <p:sp>
        <p:nvSpPr>
          <p:cNvPr id="4" name="Slide Number Placeholder 3"/>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2120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A1F7C9-295E-4D6F-B86A-3644E303BB31}" type="datetime1">
              <a:rPr lang="en-IN" smtClean="0"/>
              <a:t>18-03-2025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531410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3789F-14FA-46A1-AB7B-B9E567C4C708}" type="datetime1">
              <a:rPr lang="en-IN" smtClean="0"/>
              <a:t>18-03-2025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15819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9A726-769E-4A72-96AC-6065A5CC3F6D}" type="datetime1">
              <a:rPr lang="en-IN" smtClean="0"/>
              <a:t>18-03-2025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CS7501 Project 2 , PGP, ICER, VIT Bangalore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EDC104-672A-4227-99C4-0E2CC007FDBA}" type="slidenum">
              <a:rPr lang="en-IN" smtClean="0"/>
              <a:t>‹#›</a:t>
            </a:fld>
            <a:endParaRPr lang="en-IN"/>
          </a:p>
        </p:txBody>
      </p:sp>
    </p:spTree>
    <p:extLst>
      <p:ext uri="{BB962C8B-B14F-4D97-AF65-F5344CB8AC3E}">
        <p14:creationId xmlns:p14="http://schemas.microsoft.com/office/powerpoint/2010/main" val="371631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datasets/utkarshps/skin-cancer-mnist10000-ham-augmented-datas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38/s41598-022-22644-9" TargetMode="External"/><Relationship Id="rId2" Type="http://schemas.openxmlformats.org/officeDocument/2006/relationships/hyperlink" Target="https://doi.org/10.1016/j.mex.2020.100864" TargetMode="External"/><Relationship Id="rId1" Type="http://schemas.openxmlformats.org/officeDocument/2006/relationships/slideLayout" Target="../slideLayouts/slideLayout2.xml"/><Relationship Id="rId4" Type="http://schemas.openxmlformats.org/officeDocument/2006/relationships/hyperlink" Target="https://doi.org/10.3390/app1413559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14659"/>
            <a:ext cx="9144000" cy="2236030"/>
          </a:xfrm>
        </p:spPr>
        <p:txBody>
          <a:bodyPr>
            <a:normAutofit fontScale="90000"/>
          </a:bodyPr>
          <a:lstStyle/>
          <a:p>
            <a:br>
              <a:rPr lang="en-US" sz="2800" b="1" dirty="0">
                <a:latin typeface="Arial Narrow" panose="020B0606020202030204" pitchFamily="34" charset="0"/>
              </a:rPr>
            </a:br>
            <a:br>
              <a:rPr lang="en-US" sz="2800" b="1" dirty="0">
                <a:latin typeface="Arial Narrow" panose="020B0606020202030204" pitchFamily="34" charset="0"/>
              </a:rPr>
            </a:br>
            <a:br>
              <a:rPr lang="en-US" sz="2800" b="1" dirty="0">
                <a:latin typeface="Arial Narrow" panose="020B0606020202030204" pitchFamily="34" charset="0"/>
              </a:rPr>
            </a:br>
            <a:br>
              <a:rPr lang="en-US" sz="2800" b="1" dirty="0">
                <a:latin typeface="Arial Narrow" panose="020B0606020202030204" pitchFamily="34" charset="0"/>
              </a:rPr>
            </a:br>
            <a:r>
              <a:rPr lang="en-US" sz="2800" b="1" dirty="0">
                <a:latin typeface="Arial Narrow" panose="020B0606020202030204" pitchFamily="34" charset="0"/>
              </a:rPr>
              <a:t>Project Title: </a:t>
            </a:r>
            <a:r>
              <a:rPr lang="en-US" sz="2800" dirty="0">
                <a:latin typeface="Arial Narrow"/>
                <a:ea typeface="Arial Narrow"/>
                <a:cs typeface="Arial Narrow"/>
                <a:sym typeface="Arial Narrow"/>
              </a:rPr>
              <a:t>Melanoma Detection Using Convolutional Neural Networks on Skin Lesion Images</a:t>
            </a:r>
            <a:br>
              <a:rPr lang="en-US" sz="2800" dirty="0">
                <a:latin typeface="Arial Narrow"/>
                <a:ea typeface="Arial Narrow"/>
                <a:cs typeface="Arial Narrow"/>
                <a:sym typeface="Arial Narrow"/>
              </a:rPr>
            </a:br>
            <a:br>
              <a:rPr lang="en-US" sz="2800" dirty="0">
                <a:latin typeface="Arial Narrow"/>
                <a:ea typeface="Arial Narrow"/>
                <a:cs typeface="Arial Narrow"/>
                <a:sym typeface="Arial Narrow"/>
              </a:rPr>
            </a:br>
            <a:r>
              <a:rPr lang="en-US" sz="2800" b="1" dirty="0">
                <a:latin typeface="Arial Narrow" panose="020B0606020202030204" pitchFamily="34" charset="0"/>
              </a:rPr>
              <a:t>Domain: </a:t>
            </a:r>
            <a:r>
              <a:rPr lang="en-US" sz="2800" dirty="0">
                <a:latin typeface="Arial Narrow" panose="020B0606020202030204" pitchFamily="34" charset="0"/>
              </a:rPr>
              <a:t>Healthcare </a:t>
            </a:r>
            <a:br>
              <a:rPr lang="en-US" dirty="0">
                <a:latin typeface="Arial Narrow" panose="020B0606020202030204" pitchFamily="34" charset="0"/>
              </a:rPr>
            </a:br>
            <a:r>
              <a:rPr lang="en-US" sz="2600" b="1" dirty="0">
                <a:latin typeface="Arial Narrow" panose="020B0606020202030204" pitchFamily="34" charset="0"/>
              </a:rPr>
              <a:t>Supervisor: </a:t>
            </a:r>
            <a:r>
              <a:rPr lang="en-US" sz="2600" dirty="0">
                <a:latin typeface="Arial Narrow" panose="020B0606020202030204" pitchFamily="34" charset="0"/>
              </a:rPr>
              <a:t>Prof. Ramya Mohan Krishnan</a:t>
            </a:r>
            <a:r>
              <a:rPr lang="en-US" dirty="0">
                <a:latin typeface="Arial Narrow" panose="020B0606020202030204" pitchFamily="34" charset="0"/>
              </a:rPr>
              <a:t> </a:t>
            </a:r>
            <a:endParaRPr lang="en-IN" dirty="0">
              <a:latin typeface="Arial Narrow" panose="020B0606020202030204" pitchFamily="34" charset="0"/>
            </a:endParaRPr>
          </a:p>
        </p:txBody>
      </p:sp>
      <p:sp>
        <p:nvSpPr>
          <p:cNvPr id="3" name="Subtitle 2"/>
          <p:cNvSpPr>
            <a:spLocks noGrp="1"/>
          </p:cNvSpPr>
          <p:nvPr>
            <p:ph type="subTitle" idx="1"/>
          </p:nvPr>
        </p:nvSpPr>
        <p:spPr>
          <a:xfrm>
            <a:off x="129210" y="4921173"/>
            <a:ext cx="11513152" cy="1290637"/>
          </a:xfrm>
        </p:spPr>
        <p:txBody>
          <a:bodyPr>
            <a:normAutofit lnSpcReduction="10000"/>
          </a:bodyPr>
          <a:lstStyle/>
          <a:p>
            <a:pPr algn="r"/>
            <a:r>
              <a:rPr lang="en-US" b="1" dirty="0">
                <a:latin typeface="Arial Narrow" panose="020B0606020202030204" pitchFamily="34" charset="0"/>
              </a:rPr>
              <a:t>Register Number: </a:t>
            </a:r>
            <a:r>
              <a:rPr lang="en-US" dirty="0">
                <a:latin typeface="Arial Narrow" panose="020B0606020202030204" pitchFamily="34" charset="0"/>
              </a:rPr>
              <a:t>23MSP3073</a:t>
            </a:r>
          </a:p>
          <a:p>
            <a:pPr algn="r"/>
            <a:r>
              <a:rPr lang="en-US" b="1" dirty="0">
                <a:latin typeface="Arial Narrow" panose="020B0606020202030204" pitchFamily="34" charset="0"/>
              </a:rPr>
              <a:t>Name:</a:t>
            </a:r>
            <a:r>
              <a:rPr lang="en-US" dirty="0">
                <a:latin typeface="Arial Narrow" panose="020B0606020202030204" pitchFamily="34" charset="0"/>
              </a:rPr>
              <a:t> Jayanth Kumar </a:t>
            </a:r>
          </a:p>
          <a:p>
            <a:pPr algn="r"/>
            <a:r>
              <a:rPr lang="en-US" b="1" dirty="0">
                <a:latin typeface="Arial Narrow" panose="020B0606020202030204" pitchFamily="34" charset="0"/>
              </a:rPr>
              <a:t>Date:</a:t>
            </a:r>
            <a:r>
              <a:rPr lang="en-US" dirty="0">
                <a:latin typeface="Arial Narrow" panose="020B0606020202030204" pitchFamily="34" charset="0"/>
              </a:rPr>
              <a:t> 18</a:t>
            </a:r>
            <a:r>
              <a:rPr lang="en-US" baseline="30000" dirty="0">
                <a:latin typeface="Arial Narrow" panose="020B0606020202030204" pitchFamily="34" charset="0"/>
              </a:rPr>
              <a:t>th</a:t>
            </a:r>
            <a:r>
              <a:rPr lang="en-US" dirty="0">
                <a:latin typeface="Arial Narrow" panose="020B0606020202030204" pitchFamily="34" charset="0"/>
              </a:rPr>
              <a:t> March 2025</a:t>
            </a:r>
            <a:endParaRPr lang="en-IN" dirty="0">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0"/>
            <a:ext cx="7621064" cy="1695687"/>
          </a:xfrm>
          <a:prstGeom prst="rect">
            <a:avLst/>
          </a:prstGeom>
        </p:spPr>
      </p:pic>
      <p:sp>
        <p:nvSpPr>
          <p:cNvPr id="5" name="Rectangle 4"/>
          <p:cNvSpPr/>
          <p:nvPr/>
        </p:nvSpPr>
        <p:spPr>
          <a:xfrm>
            <a:off x="4227227" y="1816676"/>
            <a:ext cx="3507698" cy="584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Arial Narrow" panose="020B0606020202030204" pitchFamily="34" charset="0"/>
              </a:rPr>
              <a:t>Final </a:t>
            </a:r>
            <a:r>
              <a:rPr lang="en-US" sz="3200" b="1" dirty="0">
                <a:latin typeface="Arial Narrow" panose="020B0606020202030204" pitchFamily="34" charset="0"/>
              </a:rPr>
              <a:t>Review</a:t>
            </a:r>
            <a:endParaRPr lang="en-IN" sz="3200" b="1" dirty="0">
              <a:latin typeface="Arial Narrow" panose="020B0606020202030204" pitchFamily="34" charset="0"/>
            </a:endParaRPr>
          </a:p>
        </p:txBody>
      </p:sp>
      <p:sp>
        <p:nvSpPr>
          <p:cNvPr id="6" name="Rectangle 5"/>
          <p:cNvSpPr/>
          <p:nvPr/>
        </p:nvSpPr>
        <p:spPr>
          <a:xfrm>
            <a:off x="239843" y="4781862"/>
            <a:ext cx="4916773" cy="17950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latin typeface="Arial Narrow" panose="020B0606020202030204" pitchFamily="34" charset="0"/>
              </a:rPr>
              <a:t>Course Code: </a:t>
            </a:r>
            <a:r>
              <a:rPr lang="en-US" dirty="0">
                <a:latin typeface="Arial Narrow" panose="020B0606020202030204" pitchFamily="34" charset="0"/>
              </a:rPr>
              <a:t>CS7510</a:t>
            </a:r>
          </a:p>
          <a:p>
            <a:r>
              <a:rPr lang="en-US" b="1" dirty="0">
                <a:latin typeface="Arial Narrow" panose="020B0606020202030204" pitchFamily="34" charset="0"/>
              </a:rPr>
              <a:t>Course Title:  </a:t>
            </a:r>
            <a:r>
              <a:rPr lang="en-US" dirty="0">
                <a:latin typeface="Arial Narrow" panose="020B0606020202030204" pitchFamily="34" charset="0"/>
              </a:rPr>
              <a:t>Project 2</a:t>
            </a:r>
            <a:endParaRPr lang="en-IN" dirty="0">
              <a:latin typeface="Arial Narrow" panose="020B0606020202030204" pitchFamily="34" charset="0"/>
            </a:endParaRPr>
          </a:p>
        </p:txBody>
      </p:sp>
      <p:sp>
        <p:nvSpPr>
          <p:cNvPr id="7" name="Footer Placeholder 6"/>
          <p:cNvSpPr>
            <a:spLocks noGrp="1"/>
          </p:cNvSpPr>
          <p:nvPr>
            <p:ph type="ftr" sz="quarter" idx="11"/>
          </p:nvPr>
        </p:nvSpPr>
        <p:spPr/>
        <p:txBody>
          <a:bodyPr/>
          <a:lstStyle/>
          <a:p>
            <a:r>
              <a:rPr lang="en-IN" b="1">
                <a:latin typeface="Arial Narrow" panose="020B0606020202030204" pitchFamily="34" charset="0"/>
              </a:rPr>
              <a:t>CS7501 Project 2 , PGP, ICER, VIT Bangalore</a:t>
            </a:r>
            <a:endParaRPr lang="en-IN" b="1" dirty="0">
              <a:latin typeface="Arial Narrow" panose="020B0606020202030204" pitchFamily="34" charset="0"/>
            </a:endParaRPr>
          </a:p>
        </p:txBody>
      </p:sp>
      <p:sp>
        <p:nvSpPr>
          <p:cNvPr id="8" name="Slide Number Placeholder 7"/>
          <p:cNvSpPr>
            <a:spLocks noGrp="1"/>
          </p:cNvSpPr>
          <p:nvPr>
            <p:ph type="sldNum" sz="quarter" idx="12"/>
          </p:nvPr>
        </p:nvSpPr>
        <p:spPr/>
        <p:txBody>
          <a:bodyPr/>
          <a:lstStyle/>
          <a:p>
            <a:fld id="{90EDC104-672A-4227-99C4-0E2CC007FDBA}" type="slidenum">
              <a:rPr lang="en-IN" smtClean="0"/>
              <a:t>1</a:t>
            </a:fld>
            <a:endParaRPr lang="en-IN" dirty="0"/>
          </a:p>
        </p:txBody>
      </p:sp>
    </p:spTree>
    <p:extLst>
      <p:ext uri="{BB962C8B-B14F-4D97-AF65-F5344CB8AC3E}">
        <p14:creationId xmlns:p14="http://schemas.microsoft.com/office/powerpoint/2010/main" val="369770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bdeb4cd123_0_247"/>
          <p:cNvSpPr txBox="1">
            <a:spLocks noGrp="1"/>
          </p:cNvSpPr>
          <p:nvPr>
            <p:ph type="title"/>
          </p:nvPr>
        </p:nvSpPr>
        <p:spPr>
          <a:xfrm>
            <a:off x="390525" y="136550"/>
            <a:ext cx="10515600" cy="48701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Arial Narrow"/>
              <a:buNone/>
            </a:pPr>
            <a:r>
              <a:rPr lang="en-US" sz="3500" b="1" dirty="0">
                <a:latin typeface="Mongolian Baiti" panose="03000500000000000000" pitchFamily="66" charset="0"/>
                <a:ea typeface="Arial Narrow"/>
                <a:cs typeface="Mongolian Baiti" panose="03000500000000000000" pitchFamily="66" charset="0"/>
                <a:sym typeface="Arial Narrow"/>
              </a:rPr>
              <a:t>Related Work</a:t>
            </a:r>
            <a:endParaRPr sz="3500" b="1" dirty="0">
              <a:latin typeface="Mongolian Baiti" panose="03000500000000000000" pitchFamily="66" charset="0"/>
              <a:ea typeface="Arial Narrow"/>
              <a:cs typeface="Mongolian Baiti" panose="03000500000000000000" pitchFamily="66" charset="0"/>
              <a:sym typeface="Arial Narrow"/>
            </a:endParaRPr>
          </a:p>
        </p:txBody>
      </p:sp>
      <p:sp>
        <p:nvSpPr>
          <p:cNvPr id="140" name="Google Shape;140;g2bdeb4cd123_0_2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CS6501 Project I PGP, ICER, VIT Bangalore</a:t>
            </a:r>
            <a:endParaRPr/>
          </a:p>
        </p:txBody>
      </p:sp>
      <p:sp>
        <p:nvSpPr>
          <p:cNvPr id="141" name="Google Shape;141;g2bdeb4cd123_0_2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graphicFrame>
        <p:nvGraphicFramePr>
          <p:cNvPr id="2" name="Table 1">
            <a:extLst>
              <a:ext uri="{FF2B5EF4-FFF2-40B4-BE49-F238E27FC236}">
                <a16:creationId xmlns:a16="http://schemas.microsoft.com/office/drawing/2014/main" id="{B34371D0-552C-5DC9-09EC-9A7C6F1EB7BD}"/>
              </a:ext>
            </a:extLst>
          </p:cNvPr>
          <p:cNvGraphicFramePr>
            <a:graphicFrameLocks noGrp="1"/>
          </p:cNvGraphicFramePr>
          <p:nvPr>
            <p:extLst>
              <p:ext uri="{D42A27DB-BD31-4B8C-83A1-F6EECF244321}">
                <p14:modId xmlns:p14="http://schemas.microsoft.com/office/powerpoint/2010/main" val="3538797104"/>
              </p:ext>
            </p:extLst>
          </p:nvPr>
        </p:nvGraphicFramePr>
        <p:xfrm>
          <a:off x="1080655" y="1737831"/>
          <a:ext cx="9310254" cy="3064187"/>
        </p:xfrm>
        <a:graphic>
          <a:graphicData uri="http://schemas.openxmlformats.org/drawingml/2006/table">
            <a:tbl>
              <a:tblPr firstRow="1" firstCol="1" bandRow="1">
                <a:tableStyleId>{616DA210-FB5B-4158-B5E0-FEB733F419BA}</a:tableStyleId>
              </a:tblPr>
              <a:tblGrid>
                <a:gridCol w="937553">
                  <a:extLst>
                    <a:ext uri="{9D8B030D-6E8A-4147-A177-3AD203B41FA5}">
                      <a16:colId xmlns:a16="http://schemas.microsoft.com/office/drawing/2014/main" val="3682633805"/>
                    </a:ext>
                  </a:extLst>
                </a:gridCol>
                <a:gridCol w="1618446">
                  <a:extLst>
                    <a:ext uri="{9D8B030D-6E8A-4147-A177-3AD203B41FA5}">
                      <a16:colId xmlns:a16="http://schemas.microsoft.com/office/drawing/2014/main" val="66161494"/>
                    </a:ext>
                  </a:extLst>
                </a:gridCol>
                <a:gridCol w="1751626">
                  <a:extLst>
                    <a:ext uri="{9D8B030D-6E8A-4147-A177-3AD203B41FA5}">
                      <a16:colId xmlns:a16="http://schemas.microsoft.com/office/drawing/2014/main" val="2786315683"/>
                    </a:ext>
                  </a:extLst>
                </a:gridCol>
                <a:gridCol w="1228607">
                  <a:extLst>
                    <a:ext uri="{9D8B030D-6E8A-4147-A177-3AD203B41FA5}">
                      <a16:colId xmlns:a16="http://schemas.microsoft.com/office/drawing/2014/main" val="3513128376"/>
                    </a:ext>
                  </a:extLst>
                </a:gridCol>
                <a:gridCol w="1353849">
                  <a:extLst>
                    <a:ext uri="{9D8B030D-6E8A-4147-A177-3AD203B41FA5}">
                      <a16:colId xmlns:a16="http://schemas.microsoft.com/office/drawing/2014/main" val="1291208804"/>
                    </a:ext>
                  </a:extLst>
                </a:gridCol>
                <a:gridCol w="1270943">
                  <a:extLst>
                    <a:ext uri="{9D8B030D-6E8A-4147-A177-3AD203B41FA5}">
                      <a16:colId xmlns:a16="http://schemas.microsoft.com/office/drawing/2014/main" val="3457777237"/>
                    </a:ext>
                  </a:extLst>
                </a:gridCol>
                <a:gridCol w="1149230">
                  <a:extLst>
                    <a:ext uri="{9D8B030D-6E8A-4147-A177-3AD203B41FA5}">
                      <a16:colId xmlns:a16="http://schemas.microsoft.com/office/drawing/2014/main" val="340935461"/>
                    </a:ext>
                  </a:extLst>
                </a:gridCol>
              </a:tblGrid>
              <a:tr h="3064187">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1.</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Skin lesion classification using ensembles of multi-resolution EfficientNets with meta data</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Nils Gessert, Maximilian Nielsen, Mohsin Shaikh, RenéWerner, Alexander Schlaefer</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Elsevier</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2020</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EfficientNets, SENet, and ResNeXt WSL</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95.16%</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02773"/>
                  </a:ext>
                </a:extLst>
              </a:tr>
            </a:tbl>
          </a:graphicData>
        </a:graphic>
      </p:graphicFrame>
    </p:spTree>
    <p:extLst>
      <p:ext uri="{BB962C8B-B14F-4D97-AF65-F5344CB8AC3E}">
        <p14:creationId xmlns:p14="http://schemas.microsoft.com/office/powerpoint/2010/main" val="273538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900E-EE53-3BEA-6B7F-27F9FF7F6853}"/>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5B0D930A-B01A-F7D4-8407-03B70572CFEF}"/>
              </a:ext>
            </a:extLst>
          </p:cNvPr>
          <p:cNvSpPr>
            <a:spLocks noGrp="1"/>
          </p:cNvSpPr>
          <p:nvPr>
            <p:ph type="sldNum" sz="quarter" idx="12"/>
          </p:nvPr>
        </p:nvSpPr>
        <p:spPr/>
        <p:txBody>
          <a:bodyPr/>
          <a:lstStyle/>
          <a:p>
            <a:fld id="{90EDC104-672A-4227-99C4-0E2CC007FDBA}" type="slidenum">
              <a:rPr lang="en-IN" smtClean="0"/>
              <a:t>11</a:t>
            </a:fld>
            <a:endParaRPr lang="en-IN"/>
          </a:p>
        </p:txBody>
      </p:sp>
      <p:graphicFrame>
        <p:nvGraphicFramePr>
          <p:cNvPr id="6" name="Table 5">
            <a:extLst>
              <a:ext uri="{FF2B5EF4-FFF2-40B4-BE49-F238E27FC236}">
                <a16:creationId xmlns:a16="http://schemas.microsoft.com/office/drawing/2014/main" id="{463E3A19-BEBE-891F-40F1-79D746A5B5F0}"/>
              </a:ext>
            </a:extLst>
          </p:cNvPr>
          <p:cNvGraphicFramePr>
            <a:graphicFrameLocks noGrp="1"/>
          </p:cNvGraphicFramePr>
          <p:nvPr>
            <p:extLst>
              <p:ext uri="{D42A27DB-BD31-4B8C-83A1-F6EECF244321}">
                <p14:modId xmlns:p14="http://schemas.microsoft.com/office/powerpoint/2010/main" val="1081131205"/>
              </p:ext>
            </p:extLst>
          </p:nvPr>
        </p:nvGraphicFramePr>
        <p:xfrm>
          <a:off x="1560368" y="1335076"/>
          <a:ext cx="9071264" cy="3547918"/>
        </p:xfrm>
        <a:graphic>
          <a:graphicData uri="http://schemas.openxmlformats.org/drawingml/2006/table">
            <a:tbl>
              <a:tblPr firstRow="1" firstCol="1" bandRow="1">
                <a:tableStyleId>{616DA210-FB5B-4158-B5E0-FEB733F419BA}</a:tableStyleId>
              </a:tblPr>
              <a:tblGrid>
                <a:gridCol w="913486">
                  <a:extLst>
                    <a:ext uri="{9D8B030D-6E8A-4147-A177-3AD203B41FA5}">
                      <a16:colId xmlns:a16="http://schemas.microsoft.com/office/drawing/2014/main" val="2054354374"/>
                    </a:ext>
                  </a:extLst>
                </a:gridCol>
                <a:gridCol w="1576901">
                  <a:extLst>
                    <a:ext uri="{9D8B030D-6E8A-4147-A177-3AD203B41FA5}">
                      <a16:colId xmlns:a16="http://schemas.microsoft.com/office/drawing/2014/main" val="3416359089"/>
                    </a:ext>
                  </a:extLst>
                </a:gridCol>
                <a:gridCol w="1706663">
                  <a:extLst>
                    <a:ext uri="{9D8B030D-6E8A-4147-A177-3AD203B41FA5}">
                      <a16:colId xmlns:a16="http://schemas.microsoft.com/office/drawing/2014/main" val="1459200770"/>
                    </a:ext>
                  </a:extLst>
                </a:gridCol>
                <a:gridCol w="1197070">
                  <a:extLst>
                    <a:ext uri="{9D8B030D-6E8A-4147-A177-3AD203B41FA5}">
                      <a16:colId xmlns:a16="http://schemas.microsoft.com/office/drawing/2014/main" val="2229228208"/>
                    </a:ext>
                  </a:extLst>
                </a:gridCol>
                <a:gridCol w="1319097">
                  <a:extLst>
                    <a:ext uri="{9D8B030D-6E8A-4147-A177-3AD203B41FA5}">
                      <a16:colId xmlns:a16="http://schemas.microsoft.com/office/drawing/2014/main" val="3154125574"/>
                    </a:ext>
                  </a:extLst>
                </a:gridCol>
                <a:gridCol w="1238318">
                  <a:extLst>
                    <a:ext uri="{9D8B030D-6E8A-4147-A177-3AD203B41FA5}">
                      <a16:colId xmlns:a16="http://schemas.microsoft.com/office/drawing/2014/main" val="4146987914"/>
                    </a:ext>
                  </a:extLst>
                </a:gridCol>
                <a:gridCol w="1119729">
                  <a:extLst>
                    <a:ext uri="{9D8B030D-6E8A-4147-A177-3AD203B41FA5}">
                      <a16:colId xmlns:a16="http://schemas.microsoft.com/office/drawing/2014/main" val="2334653152"/>
                    </a:ext>
                  </a:extLst>
                </a:gridCol>
              </a:tblGrid>
              <a:tr h="3547918">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2.</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Skin lesion classification of dermoscopic images using machine learning and convolutional neural network</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Bhuvaneshwari Shetty, Roshan Fernandes, Anisha P. Rodrigues, Rajeswari Chengoden, Sweta Bhattacharya &amp; Kuruva Lakshmanna</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Scientific Reports</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2022</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Custom CNN and Pre-trained models </a:t>
                      </a:r>
                      <a:endParaRPr lang="en-IN" sz="1800" b="0">
                        <a:effectLst/>
                        <a:latin typeface="Times New Roman" panose="02020603050405020304" pitchFamily="18" charset="0"/>
                        <a:cs typeface="Times New Roman" panose="02020603050405020304" pitchFamily="18" charset="0"/>
                      </a:endParaRPr>
                    </a:p>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 </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91.8%</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5380274"/>
                  </a:ext>
                </a:extLst>
              </a:tr>
            </a:tbl>
          </a:graphicData>
        </a:graphic>
      </p:graphicFrame>
    </p:spTree>
    <p:extLst>
      <p:ext uri="{BB962C8B-B14F-4D97-AF65-F5344CB8AC3E}">
        <p14:creationId xmlns:p14="http://schemas.microsoft.com/office/powerpoint/2010/main" val="288678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0741E7-D2B4-2667-62AA-4327BB690A74}"/>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820793ED-A313-388B-BA37-81E013A741B6}"/>
              </a:ext>
            </a:extLst>
          </p:cNvPr>
          <p:cNvSpPr>
            <a:spLocks noGrp="1"/>
          </p:cNvSpPr>
          <p:nvPr>
            <p:ph type="sldNum" sz="quarter" idx="12"/>
          </p:nvPr>
        </p:nvSpPr>
        <p:spPr/>
        <p:txBody>
          <a:bodyPr/>
          <a:lstStyle/>
          <a:p>
            <a:fld id="{90EDC104-672A-4227-99C4-0E2CC007FDBA}" type="slidenum">
              <a:rPr lang="en-IN" smtClean="0"/>
              <a:t>12</a:t>
            </a:fld>
            <a:endParaRPr lang="en-IN"/>
          </a:p>
        </p:txBody>
      </p:sp>
      <p:graphicFrame>
        <p:nvGraphicFramePr>
          <p:cNvPr id="6" name="Table 5">
            <a:extLst>
              <a:ext uri="{FF2B5EF4-FFF2-40B4-BE49-F238E27FC236}">
                <a16:creationId xmlns:a16="http://schemas.microsoft.com/office/drawing/2014/main" id="{5D777311-F536-E90D-83EE-AA6F194574FE}"/>
              </a:ext>
            </a:extLst>
          </p:cNvPr>
          <p:cNvGraphicFramePr>
            <a:graphicFrameLocks noGrp="1"/>
          </p:cNvGraphicFramePr>
          <p:nvPr>
            <p:extLst>
              <p:ext uri="{D42A27DB-BD31-4B8C-83A1-F6EECF244321}">
                <p14:modId xmlns:p14="http://schemas.microsoft.com/office/powerpoint/2010/main" val="1186342895"/>
              </p:ext>
            </p:extLst>
          </p:nvPr>
        </p:nvGraphicFramePr>
        <p:xfrm>
          <a:off x="1996787" y="1725410"/>
          <a:ext cx="8198426" cy="2773853"/>
        </p:xfrm>
        <a:graphic>
          <a:graphicData uri="http://schemas.openxmlformats.org/drawingml/2006/table">
            <a:tbl>
              <a:tblPr firstRow="1" firstCol="1" bandRow="1">
                <a:tableStyleId>{616DA210-FB5B-4158-B5E0-FEB733F419BA}</a:tableStyleId>
              </a:tblPr>
              <a:tblGrid>
                <a:gridCol w="825591">
                  <a:extLst>
                    <a:ext uri="{9D8B030D-6E8A-4147-A177-3AD203B41FA5}">
                      <a16:colId xmlns:a16="http://schemas.microsoft.com/office/drawing/2014/main" val="3145703608"/>
                    </a:ext>
                  </a:extLst>
                </a:gridCol>
                <a:gridCol w="1425172">
                  <a:extLst>
                    <a:ext uri="{9D8B030D-6E8A-4147-A177-3AD203B41FA5}">
                      <a16:colId xmlns:a16="http://schemas.microsoft.com/office/drawing/2014/main" val="1507549915"/>
                    </a:ext>
                  </a:extLst>
                </a:gridCol>
                <a:gridCol w="1542447">
                  <a:extLst>
                    <a:ext uri="{9D8B030D-6E8A-4147-A177-3AD203B41FA5}">
                      <a16:colId xmlns:a16="http://schemas.microsoft.com/office/drawing/2014/main" val="3485452918"/>
                    </a:ext>
                  </a:extLst>
                </a:gridCol>
                <a:gridCol w="1081887">
                  <a:extLst>
                    <a:ext uri="{9D8B030D-6E8A-4147-A177-3AD203B41FA5}">
                      <a16:colId xmlns:a16="http://schemas.microsoft.com/office/drawing/2014/main" val="3873656518"/>
                    </a:ext>
                  </a:extLst>
                </a:gridCol>
                <a:gridCol w="1192173">
                  <a:extLst>
                    <a:ext uri="{9D8B030D-6E8A-4147-A177-3AD203B41FA5}">
                      <a16:colId xmlns:a16="http://schemas.microsoft.com/office/drawing/2014/main" val="1038806144"/>
                    </a:ext>
                  </a:extLst>
                </a:gridCol>
                <a:gridCol w="1119167">
                  <a:extLst>
                    <a:ext uri="{9D8B030D-6E8A-4147-A177-3AD203B41FA5}">
                      <a16:colId xmlns:a16="http://schemas.microsoft.com/office/drawing/2014/main" val="540437761"/>
                    </a:ext>
                  </a:extLst>
                </a:gridCol>
                <a:gridCol w="1011989">
                  <a:extLst>
                    <a:ext uri="{9D8B030D-6E8A-4147-A177-3AD203B41FA5}">
                      <a16:colId xmlns:a16="http://schemas.microsoft.com/office/drawing/2014/main" val="1476622326"/>
                    </a:ext>
                  </a:extLst>
                </a:gridCol>
              </a:tblGrid>
              <a:tr h="2773853">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3.</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Skin Lesion Classification Using a Deep Ensemble Model</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Su Myat Thwin and Hyun-Seok Park</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MDPI</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2024</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IN" sz="1800" b="0">
                          <a:effectLst/>
                          <a:latin typeface="Times New Roman" panose="02020603050405020304" pitchFamily="18" charset="0"/>
                          <a:cs typeface="Times New Roman" panose="02020603050405020304" pitchFamily="18" charset="0"/>
                        </a:rPr>
                        <a:t>VGG16, Inception-V3, and ResNet-50</a:t>
                      </a:r>
                    </a:p>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 </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93.2%</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5045011"/>
                  </a:ext>
                </a:extLst>
              </a:tr>
            </a:tbl>
          </a:graphicData>
        </a:graphic>
      </p:graphicFrame>
    </p:spTree>
    <p:extLst>
      <p:ext uri="{BB962C8B-B14F-4D97-AF65-F5344CB8AC3E}">
        <p14:creationId xmlns:p14="http://schemas.microsoft.com/office/powerpoint/2010/main" val="1613944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DE5BAF-1268-0285-5C09-6D267B3D3BE0}"/>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CF90E43B-B852-F880-160B-4F012E4E860B}"/>
              </a:ext>
            </a:extLst>
          </p:cNvPr>
          <p:cNvSpPr>
            <a:spLocks noGrp="1"/>
          </p:cNvSpPr>
          <p:nvPr>
            <p:ph type="sldNum" sz="quarter" idx="12"/>
          </p:nvPr>
        </p:nvSpPr>
        <p:spPr/>
        <p:txBody>
          <a:bodyPr/>
          <a:lstStyle/>
          <a:p>
            <a:fld id="{90EDC104-672A-4227-99C4-0E2CC007FDBA}" type="slidenum">
              <a:rPr lang="en-IN" smtClean="0"/>
              <a:t>13</a:t>
            </a:fld>
            <a:endParaRPr lang="en-IN"/>
          </a:p>
        </p:txBody>
      </p:sp>
      <p:graphicFrame>
        <p:nvGraphicFramePr>
          <p:cNvPr id="6" name="Table 5">
            <a:extLst>
              <a:ext uri="{FF2B5EF4-FFF2-40B4-BE49-F238E27FC236}">
                <a16:creationId xmlns:a16="http://schemas.microsoft.com/office/drawing/2014/main" id="{768F7A00-8B73-B7AE-2E42-63D894DDF92C}"/>
              </a:ext>
            </a:extLst>
          </p:cNvPr>
          <p:cNvGraphicFramePr>
            <a:graphicFrameLocks noGrp="1"/>
          </p:cNvGraphicFramePr>
          <p:nvPr>
            <p:extLst>
              <p:ext uri="{D42A27DB-BD31-4B8C-83A1-F6EECF244321}">
                <p14:modId xmlns:p14="http://schemas.microsoft.com/office/powerpoint/2010/main" val="1306201557"/>
              </p:ext>
            </p:extLst>
          </p:nvPr>
        </p:nvGraphicFramePr>
        <p:xfrm>
          <a:off x="1688869" y="1712757"/>
          <a:ext cx="8535786" cy="3004716"/>
        </p:xfrm>
        <a:graphic>
          <a:graphicData uri="http://schemas.openxmlformats.org/drawingml/2006/table">
            <a:tbl>
              <a:tblPr firstRow="1" firstCol="1" bandRow="1">
                <a:tableStyleId>{616DA210-FB5B-4158-B5E0-FEB733F419BA}</a:tableStyleId>
              </a:tblPr>
              <a:tblGrid>
                <a:gridCol w="859563">
                  <a:extLst>
                    <a:ext uri="{9D8B030D-6E8A-4147-A177-3AD203B41FA5}">
                      <a16:colId xmlns:a16="http://schemas.microsoft.com/office/drawing/2014/main" val="3937667078"/>
                    </a:ext>
                  </a:extLst>
                </a:gridCol>
                <a:gridCol w="1483816">
                  <a:extLst>
                    <a:ext uri="{9D8B030D-6E8A-4147-A177-3AD203B41FA5}">
                      <a16:colId xmlns:a16="http://schemas.microsoft.com/office/drawing/2014/main" val="1376186488"/>
                    </a:ext>
                  </a:extLst>
                </a:gridCol>
                <a:gridCol w="1605918">
                  <a:extLst>
                    <a:ext uri="{9D8B030D-6E8A-4147-A177-3AD203B41FA5}">
                      <a16:colId xmlns:a16="http://schemas.microsoft.com/office/drawing/2014/main" val="3204904736"/>
                    </a:ext>
                  </a:extLst>
                </a:gridCol>
                <a:gridCol w="1126407">
                  <a:extLst>
                    <a:ext uri="{9D8B030D-6E8A-4147-A177-3AD203B41FA5}">
                      <a16:colId xmlns:a16="http://schemas.microsoft.com/office/drawing/2014/main" val="338529805"/>
                    </a:ext>
                  </a:extLst>
                </a:gridCol>
                <a:gridCol w="1241230">
                  <a:extLst>
                    <a:ext uri="{9D8B030D-6E8A-4147-A177-3AD203B41FA5}">
                      <a16:colId xmlns:a16="http://schemas.microsoft.com/office/drawing/2014/main" val="2783770224"/>
                    </a:ext>
                  </a:extLst>
                </a:gridCol>
                <a:gridCol w="1165220">
                  <a:extLst>
                    <a:ext uri="{9D8B030D-6E8A-4147-A177-3AD203B41FA5}">
                      <a16:colId xmlns:a16="http://schemas.microsoft.com/office/drawing/2014/main" val="1805227592"/>
                    </a:ext>
                  </a:extLst>
                </a:gridCol>
                <a:gridCol w="1053632">
                  <a:extLst>
                    <a:ext uri="{9D8B030D-6E8A-4147-A177-3AD203B41FA5}">
                      <a16:colId xmlns:a16="http://schemas.microsoft.com/office/drawing/2014/main" val="1873605352"/>
                    </a:ext>
                  </a:extLst>
                </a:gridCol>
              </a:tblGrid>
              <a:tr h="3004716">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4.</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Skin lesion classification using machine learning approach: A survey</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Adnan Afroz; Razia Zia; Andres Ortiz Garcia; Muhammad Umar Khan; Umair Jilani; Khawaja Masood Ahmed</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IEEE Xplore</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2022</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a:effectLst/>
                          <a:latin typeface="Times New Roman" panose="02020603050405020304" pitchFamily="18" charset="0"/>
                          <a:cs typeface="Times New Roman" panose="02020603050405020304" pitchFamily="18" charset="0"/>
                        </a:rPr>
                        <a:t>Ensemble techniques</a:t>
                      </a:r>
                      <a:endParaRPr lang="en-IN" sz="1800" b="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algn="l">
                        <a:lnSpc>
                          <a:spcPct val="115000"/>
                        </a:lnSpc>
                        <a:spcAft>
                          <a:spcPts val="800"/>
                        </a:spcAft>
                      </a:pPr>
                      <a:r>
                        <a:rPr lang="en-US" sz="1800" b="0" dirty="0">
                          <a:effectLst/>
                          <a:latin typeface="Times New Roman" panose="02020603050405020304" pitchFamily="18" charset="0"/>
                          <a:cs typeface="Times New Roman" panose="02020603050405020304" pitchFamily="18" charset="0"/>
                        </a:rPr>
                        <a:t>92.48%</a:t>
                      </a:r>
                      <a:endParaRPr lang="en-IN" sz="18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8739261"/>
                  </a:ext>
                </a:extLst>
              </a:tr>
            </a:tbl>
          </a:graphicData>
        </a:graphic>
      </p:graphicFrame>
    </p:spTree>
    <p:extLst>
      <p:ext uri="{BB962C8B-B14F-4D97-AF65-F5344CB8AC3E}">
        <p14:creationId xmlns:p14="http://schemas.microsoft.com/office/powerpoint/2010/main" val="319799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062" y="375065"/>
            <a:ext cx="2392017" cy="1002600"/>
          </a:xfrm>
        </p:spPr>
        <p:txBody>
          <a:bodyPr>
            <a:normAutofit/>
          </a:bodyPr>
          <a:lstStyle/>
          <a:p>
            <a:r>
              <a:rPr lang="en-US" sz="3200" b="1" dirty="0">
                <a:latin typeface="Mongolian Baiti" panose="03000500000000000000" pitchFamily="66" charset="0"/>
                <a:cs typeface="Mongolian Baiti" panose="03000500000000000000" pitchFamily="66" charset="0"/>
              </a:rPr>
              <a:t>Proposed Methodology </a:t>
            </a:r>
            <a:endParaRPr lang="en-IN" sz="3200" b="1" dirty="0">
              <a:latin typeface="Mongolian Baiti" panose="03000500000000000000" pitchFamily="66" charset="0"/>
              <a:cs typeface="Mongolian Baiti" panose="03000500000000000000" pitchFamily="66" charset="0"/>
            </a:endParaRPr>
          </a:p>
        </p:txBody>
      </p:sp>
      <p:sp>
        <p:nvSpPr>
          <p:cNvPr id="5" name="Slide Number Placeholder 4"/>
          <p:cNvSpPr>
            <a:spLocks noGrp="1"/>
          </p:cNvSpPr>
          <p:nvPr>
            <p:ph type="sldNum" sz="quarter" idx="12"/>
          </p:nvPr>
        </p:nvSpPr>
        <p:spPr/>
        <p:txBody>
          <a:bodyPr/>
          <a:lstStyle/>
          <a:p>
            <a:fld id="{90EDC104-672A-4227-99C4-0E2CC007FDBA}" type="slidenum">
              <a:rPr lang="en-IN" smtClean="0"/>
              <a:t>14</a:t>
            </a:fld>
            <a:endParaRPr lang="en-IN"/>
          </a:p>
        </p:txBody>
      </p:sp>
      <p:pic>
        <p:nvPicPr>
          <p:cNvPr id="6" name="Picture 5" descr="A diagram of a diagram&#10;&#10;AI-generated content may be incorrect.">
            <a:extLst>
              <a:ext uri="{FF2B5EF4-FFF2-40B4-BE49-F238E27FC236}">
                <a16:creationId xmlns:a16="http://schemas.microsoft.com/office/drawing/2014/main" id="{61933616-E6AF-3413-E3AA-8E0F32D29D33}"/>
              </a:ext>
            </a:extLst>
          </p:cNvPr>
          <p:cNvPicPr>
            <a:picLocks noChangeAspect="1"/>
          </p:cNvPicPr>
          <p:nvPr/>
        </p:nvPicPr>
        <p:blipFill>
          <a:blip r:embed="rId2"/>
          <a:stretch>
            <a:fillRect/>
          </a:stretch>
        </p:blipFill>
        <p:spPr>
          <a:xfrm>
            <a:off x="6826827" y="83172"/>
            <a:ext cx="3990278" cy="6638303"/>
          </a:xfrm>
          <a:prstGeom prst="rect">
            <a:avLst/>
          </a:prstGeom>
        </p:spPr>
      </p:pic>
    </p:spTree>
    <p:extLst>
      <p:ext uri="{BB962C8B-B14F-4D97-AF65-F5344CB8AC3E}">
        <p14:creationId xmlns:p14="http://schemas.microsoft.com/office/powerpoint/2010/main" val="112542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9032"/>
          </a:xfrm>
        </p:spPr>
        <p:txBody>
          <a:bodyPr>
            <a:noAutofit/>
          </a:bodyPr>
          <a:lstStyle/>
          <a:p>
            <a:r>
              <a:rPr lang="en-US" sz="3200" b="1" dirty="0">
                <a:latin typeface="Mongolian Baiti" panose="03000500000000000000" pitchFamily="66" charset="0"/>
                <a:cs typeface="Mongolian Baiti" panose="03000500000000000000" pitchFamily="66" charset="0"/>
              </a:rPr>
              <a:t>Dataset</a:t>
            </a:r>
            <a:endParaRPr lang="en-IN" sz="32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1567208"/>
            <a:ext cx="10515600"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Source of the Dataset: </a:t>
            </a:r>
            <a:r>
              <a:rPr lang="en-US" dirty="0">
                <a:latin typeface="Times New Roman" panose="02020603050405020304" pitchFamily="18" charset="0"/>
                <a:cs typeface="Times New Roman" panose="02020603050405020304" pitchFamily="18" charset="0"/>
              </a:rPr>
              <a:t>Kaggle (</a:t>
            </a:r>
            <a:r>
              <a:rPr lang="da-DK" dirty="0">
                <a:latin typeface="Times New Roman" panose="02020603050405020304" pitchFamily="18" charset="0"/>
                <a:cs typeface="Times New Roman" panose="02020603050405020304" pitchFamily="18" charset="0"/>
              </a:rPr>
              <a:t>Balanced Skin Cancer MNIST:HAM 10000 Dataset)</a:t>
            </a: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Link: </a:t>
            </a:r>
            <a:r>
              <a:rPr lang="en-US" b="1" dirty="0">
                <a:latin typeface="Times New Roman" panose="02020603050405020304" pitchFamily="18" charset="0"/>
                <a:cs typeface="Times New Roman" panose="02020603050405020304" pitchFamily="18" charset="0"/>
                <a:hlinkClick r:id="rId2"/>
              </a:rPr>
              <a:t>https://www.kaggle.com/datasets/utkarshps/skin-cancer-mnist10000-ham-augmented-dataset</a:t>
            </a: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Observations:</a:t>
            </a:r>
            <a:r>
              <a:rPr lang="en-US" dirty="0">
                <a:latin typeface="Times New Roman" panose="02020603050405020304" pitchFamily="18" charset="0"/>
                <a:cs typeface="Times New Roman" panose="02020603050405020304" pitchFamily="18" charset="0"/>
              </a:rPr>
              <a:t> 10015 images belonging to 7 classes</a:t>
            </a:r>
          </a:p>
          <a:p>
            <a:pPr marL="0" indent="0">
              <a:buNone/>
            </a:pPr>
            <a:r>
              <a:rPr lang="en-US" b="1" dirty="0">
                <a:latin typeface="Times New Roman" panose="02020603050405020304" pitchFamily="18" charset="0"/>
                <a:cs typeface="Times New Roman" panose="02020603050405020304" pitchFamily="18" charset="0"/>
              </a:rPr>
              <a:t>8 Classes: </a:t>
            </a:r>
            <a:r>
              <a:rPr lang="en-US" dirty="0">
                <a:latin typeface="Times New Roman" panose="02020603050405020304" pitchFamily="18" charset="0"/>
                <a:cs typeface="Times New Roman" panose="02020603050405020304" pitchFamily="18" charset="0"/>
              </a:rPr>
              <a:t>Melanoma, Melanocytic nevus, Basal cell carcinoma, Actinic keratosis, Benign keratosis (solar lentigo / seborrheic keratosis / lichen planus-like keratosis), Dermatofibroma, Vascular lesion, Squamous cell carcinoma</a:t>
            </a: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15</a:t>
            </a:fld>
            <a:endParaRPr lang="en-IN"/>
          </a:p>
        </p:txBody>
      </p:sp>
    </p:spTree>
    <p:extLst>
      <p:ext uri="{BB962C8B-B14F-4D97-AF65-F5344CB8AC3E}">
        <p14:creationId xmlns:p14="http://schemas.microsoft.com/office/powerpoint/2010/main" val="2913472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58F2-8AE0-82F5-E350-B0F3C3F9602A}"/>
              </a:ext>
            </a:extLst>
          </p:cNvPr>
          <p:cNvSpPr>
            <a:spLocks noGrp="1"/>
          </p:cNvSpPr>
          <p:nvPr>
            <p:ph type="title"/>
          </p:nvPr>
        </p:nvSpPr>
        <p:spPr>
          <a:xfrm>
            <a:off x="311426" y="444639"/>
            <a:ext cx="3727174" cy="738118"/>
          </a:xfrm>
        </p:spPr>
        <p:txBody>
          <a:bodyPr>
            <a:normAutofit fontScale="90000"/>
          </a:bodyPr>
          <a:lstStyle/>
          <a:p>
            <a:r>
              <a:rPr lang="en-US" sz="3200" b="1" dirty="0">
                <a:latin typeface="Mongolian Baiti" panose="03000500000000000000" pitchFamily="66" charset="0"/>
                <a:cs typeface="Mongolian Baiti" panose="03000500000000000000" pitchFamily="66" charset="0"/>
              </a:rPr>
              <a:t>Column/Feature Details </a:t>
            </a:r>
            <a:endParaRPr lang="en-IN" sz="3200" b="1"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4F13EFEF-62A6-DF5E-DC7B-D9333233585F}"/>
              </a:ext>
            </a:extLst>
          </p:cNvPr>
          <p:cNvSpPr>
            <a:spLocks noGrp="1"/>
          </p:cNvSpPr>
          <p:nvPr>
            <p:ph type="ftr" sz="quarter" idx="11"/>
          </p:nvPr>
        </p:nvSpPr>
        <p:spPr>
          <a:xfrm>
            <a:off x="4038600" y="6322291"/>
            <a:ext cx="4114800" cy="365125"/>
          </a:xfrm>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0C2520B2-318A-EBE8-3BAC-78F237EF1A4F}"/>
              </a:ext>
            </a:extLst>
          </p:cNvPr>
          <p:cNvSpPr>
            <a:spLocks noGrp="1"/>
          </p:cNvSpPr>
          <p:nvPr>
            <p:ph type="sldNum" sz="quarter" idx="12"/>
          </p:nvPr>
        </p:nvSpPr>
        <p:spPr/>
        <p:txBody>
          <a:bodyPr/>
          <a:lstStyle/>
          <a:p>
            <a:fld id="{90EDC104-672A-4227-99C4-0E2CC007FDBA}" type="slidenum">
              <a:rPr lang="en-IN" smtClean="0"/>
              <a:t>16</a:t>
            </a:fld>
            <a:endParaRPr lang="en-IN"/>
          </a:p>
        </p:txBody>
      </p:sp>
      <p:pic>
        <p:nvPicPr>
          <p:cNvPr id="6" name="Picture 5">
            <a:extLst>
              <a:ext uri="{FF2B5EF4-FFF2-40B4-BE49-F238E27FC236}">
                <a16:creationId xmlns:a16="http://schemas.microsoft.com/office/drawing/2014/main" id="{409CE6BE-14F2-3E2D-CA81-A7926D3D1D24}"/>
              </a:ext>
            </a:extLst>
          </p:cNvPr>
          <p:cNvPicPr>
            <a:picLocks noChangeAspect="1"/>
          </p:cNvPicPr>
          <p:nvPr/>
        </p:nvPicPr>
        <p:blipFill>
          <a:blip r:embed="rId3"/>
          <a:srcRect l="8097" t="33182" r="50000" b="28182"/>
          <a:stretch/>
        </p:blipFill>
        <p:spPr>
          <a:xfrm>
            <a:off x="311426" y="2031422"/>
            <a:ext cx="5108864" cy="2649683"/>
          </a:xfrm>
          <a:prstGeom prst="rect">
            <a:avLst/>
          </a:prstGeom>
        </p:spPr>
      </p:pic>
      <p:pic>
        <p:nvPicPr>
          <p:cNvPr id="8" name="Picture 7">
            <a:extLst>
              <a:ext uri="{FF2B5EF4-FFF2-40B4-BE49-F238E27FC236}">
                <a16:creationId xmlns:a16="http://schemas.microsoft.com/office/drawing/2014/main" id="{10323DA4-3CAF-D2C4-B72A-2F65BB2AA3ED}"/>
              </a:ext>
            </a:extLst>
          </p:cNvPr>
          <p:cNvPicPr>
            <a:picLocks noChangeAspect="1"/>
          </p:cNvPicPr>
          <p:nvPr/>
        </p:nvPicPr>
        <p:blipFill>
          <a:blip r:embed="rId4"/>
          <a:srcRect t="27063" r="64638" b="6300"/>
          <a:stretch/>
        </p:blipFill>
        <p:spPr>
          <a:xfrm>
            <a:off x="6168947" y="1002272"/>
            <a:ext cx="5805145" cy="4853455"/>
          </a:xfrm>
          <a:prstGeom prst="rect">
            <a:avLst/>
          </a:prstGeom>
        </p:spPr>
      </p:pic>
    </p:spTree>
    <p:extLst>
      <p:ext uri="{BB962C8B-B14F-4D97-AF65-F5344CB8AC3E}">
        <p14:creationId xmlns:p14="http://schemas.microsoft.com/office/powerpoint/2010/main" val="1455256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295" y="136525"/>
            <a:ext cx="10515600" cy="315912"/>
          </a:xfrm>
        </p:spPr>
        <p:txBody>
          <a:bodyPr>
            <a:noAutofit/>
          </a:bodyPr>
          <a:lstStyle/>
          <a:p>
            <a:r>
              <a:rPr lang="en-US" sz="2400" b="1" dirty="0">
                <a:latin typeface="Times New Roman" panose="02020603050405020304" pitchFamily="18" charset="0"/>
                <a:cs typeface="Times New Roman" panose="02020603050405020304" pitchFamily="18" charset="0"/>
              </a:rPr>
              <a:t>Results and Discussion </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17</a:t>
            </a:fld>
            <a:endParaRPr lang="en-IN"/>
          </a:p>
        </p:txBody>
      </p:sp>
      <p:sp>
        <p:nvSpPr>
          <p:cNvPr id="9" name="Content Placeholder 2">
            <a:extLst>
              <a:ext uri="{FF2B5EF4-FFF2-40B4-BE49-F238E27FC236}">
                <a16:creationId xmlns:a16="http://schemas.microsoft.com/office/drawing/2014/main" id="{6E248A00-9F59-70C6-678A-0580007319E5}"/>
              </a:ext>
            </a:extLst>
          </p:cNvPr>
          <p:cNvSpPr>
            <a:spLocks noGrp="1"/>
          </p:cNvSpPr>
          <p:nvPr>
            <p:ph idx="1"/>
          </p:nvPr>
        </p:nvSpPr>
        <p:spPr>
          <a:xfrm>
            <a:off x="755374" y="731430"/>
            <a:ext cx="10681252" cy="449885"/>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EfficientNetB7</a:t>
            </a:r>
          </a:p>
        </p:txBody>
      </p:sp>
      <p:pic>
        <p:nvPicPr>
          <p:cNvPr id="10" name="Picture 9">
            <a:extLst>
              <a:ext uri="{FF2B5EF4-FFF2-40B4-BE49-F238E27FC236}">
                <a16:creationId xmlns:a16="http://schemas.microsoft.com/office/drawing/2014/main" id="{B2BA0DA6-5845-B209-9005-3AF49A513EA3}"/>
              </a:ext>
            </a:extLst>
          </p:cNvPr>
          <p:cNvPicPr>
            <a:picLocks noChangeAspect="1"/>
          </p:cNvPicPr>
          <p:nvPr/>
        </p:nvPicPr>
        <p:blipFill>
          <a:blip r:embed="rId3"/>
          <a:srcRect l="3234" t="27391" r="36195" b="3371"/>
          <a:stretch/>
        </p:blipFill>
        <p:spPr>
          <a:xfrm>
            <a:off x="1997149" y="1274833"/>
            <a:ext cx="8197702" cy="4748351"/>
          </a:xfrm>
          <a:prstGeom prst="rect">
            <a:avLst/>
          </a:prstGeom>
        </p:spPr>
      </p:pic>
    </p:spTree>
    <p:extLst>
      <p:ext uri="{BB962C8B-B14F-4D97-AF65-F5344CB8AC3E}">
        <p14:creationId xmlns:p14="http://schemas.microsoft.com/office/powerpoint/2010/main" val="1205931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006362-1734-3ECA-3A30-0AA7954DD656}"/>
              </a:ext>
            </a:extLst>
          </p:cNvPr>
          <p:cNvSpPr>
            <a:spLocks noGrp="1"/>
          </p:cNvSpPr>
          <p:nvPr>
            <p:ph type="ftr" sz="quarter" idx="11"/>
          </p:nvPr>
        </p:nvSpPr>
        <p:spPr/>
        <p:txBody>
          <a:bodyPr/>
          <a:lstStyle/>
          <a:p>
            <a:r>
              <a:rPr lang="en-IN" dirty="0"/>
              <a:t>CS7501 Project 2 , PGP, ICER, VIT Bangalore</a:t>
            </a:r>
          </a:p>
        </p:txBody>
      </p:sp>
      <p:sp>
        <p:nvSpPr>
          <p:cNvPr id="5" name="Slide Number Placeholder 4">
            <a:extLst>
              <a:ext uri="{FF2B5EF4-FFF2-40B4-BE49-F238E27FC236}">
                <a16:creationId xmlns:a16="http://schemas.microsoft.com/office/drawing/2014/main" id="{4CDD1629-6475-84A1-DFCF-703DFDAFAA17}"/>
              </a:ext>
            </a:extLst>
          </p:cNvPr>
          <p:cNvSpPr>
            <a:spLocks noGrp="1"/>
          </p:cNvSpPr>
          <p:nvPr>
            <p:ph type="sldNum" sz="quarter" idx="12"/>
          </p:nvPr>
        </p:nvSpPr>
        <p:spPr/>
        <p:txBody>
          <a:bodyPr/>
          <a:lstStyle/>
          <a:p>
            <a:fld id="{90EDC104-672A-4227-99C4-0E2CC007FDBA}" type="slidenum">
              <a:rPr lang="en-IN" smtClean="0"/>
              <a:t>18</a:t>
            </a:fld>
            <a:endParaRPr lang="en-IN" dirty="0"/>
          </a:p>
        </p:txBody>
      </p:sp>
      <p:sp>
        <p:nvSpPr>
          <p:cNvPr id="14" name="Slide Number Placeholder 4">
            <a:extLst>
              <a:ext uri="{FF2B5EF4-FFF2-40B4-BE49-F238E27FC236}">
                <a16:creationId xmlns:a16="http://schemas.microsoft.com/office/drawing/2014/main" id="{024450DA-C96D-BE66-0F9A-EB9DC37DF9F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EDC104-672A-4227-99C4-0E2CC007FDBA}" type="slidenum">
              <a:rPr lang="en-IN" smtClean="0"/>
              <a:pPr/>
              <a:t>18</a:t>
            </a:fld>
            <a:endParaRPr lang="en-IN"/>
          </a:p>
        </p:txBody>
      </p:sp>
      <p:sp>
        <p:nvSpPr>
          <p:cNvPr id="8" name="Content Placeholder 2">
            <a:extLst>
              <a:ext uri="{FF2B5EF4-FFF2-40B4-BE49-F238E27FC236}">
                <a16:creationId xmlns:a16="http://schemas.microsoft.com/office/drawing/2014/main" id="{546C058A-4122-3941-5BAE-BA08B431E492}"/>
              </a:ext>
            </a:extLst>
          </p:cNvPr>
          <p:cNvSpPr txBox="1">
            <a:spLocks/>
          </p:cNvSpPr>
          <p:nvPr/>
        </p:nvSpPr>
        <p:spPr>
          <a:xfrm>
            <a:off x="672548" y="327991"/>
            <a:ext cx="10681252" cy="4498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ResNet50</a:t>
            </a:r>
          </a:p>
        </p:txBody>
      </p:sp>
      <p:pic>
        <p:nvPicPr>
          <p:cNvPr id="9" name="Picture 8">
            <a:extLst>
              <a:ext uri="{FF2B5EF4-FFF2-40B4-BE49-F238E27FC236}">
                <a16:creationId xmlns:a16="http://schemas.microsoft.com/office/drawing/2014/main" id="{47418A9A-A012-93DE-FA9E-296CD6C624EF}"/>
              </a:ext>
            </a:extLst>
          </p:cNvPr>
          <p:cNvPicPr>
            <a:picLocks noChangeAspect="1"/>
          </p:cNvPicPr>
          <p:nvPr/>
        </p:nvPicPr>
        <p:blipFill>
          <a:blip r:embed="rId2"/>
          <a:srcRect l="3098" t="23333" r="33125" b="3188"/>
          <a:stretch/>
        </p:blipFill>
        <p:spPr>
          <a:xfrm>
            <a:off x="2178025" y="836199"/>
            <a:ext cx="8070573" cy="5185602"/>
          </a:xfrm>
          <a:prstGeom prst="rect">
            <a:avLst/>
          </a:prstGeom>
        </p:spPr>
      </p:pic>
    </p:spTree>
    <p:extLst>
      <p:ext uri="{BB962C8B-B14F-4D97-AF65-F5344CB8AC3E}">
        <p14:creationId xmlns:p14="http://schemas.microsoft.com/office/powerpoint/2010/main" val="1700298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C27C72-C933-3A3F-3AD7-27019F71FF88}"/>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1C0CDED0-EFD8-6CBC-66B4-48D49854CB6E}"/>
              </a:ext>
            </a:extLst>
          </p:cNvPr>
          <p:cNvSpPr>
            <a:spLocks noGrp="1"/>
          </p:cNvSpPr>
          <p:nvPr>
            <p:ph type="sldNum" sz="quarter" idx="12"/>
          </p:nvPr>
        </p:nvSpPr>
        <p:spPr/>
        <p:txBody>
          <a:bodyPr/>
          <a:lstStyle/>
          <a:p>
            <a:fld id="{90EDC104-672A-4227-99C4-0E2CC007FDBA}" type="slidenum">
              <a:rPr lang="en-IN" smtClean="0"/>
              <a:t>19</a:t>
            </a:fld>
            <a:endParaRPr lang="en-IN"/>
          </a:p>
        </p:txBody>
      </p:sp>
      <p:sp>
        <p:nvSpPr>
          <p:cNvPr id="8" name="Slide Number Placeholder 4">
            <a:extLst>
              <a:ext uri="{FF2B5EF4-FFF2-40B4-BE49-F238E27FC236}">
                <a16:creationId xmlns:a16="http://schemas.microsoft.com/office/drawing/2014/main" id="{24F653E8-2B2C-D1E3-0084-A95D39540A1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EDC104-672A-4227-99C4-0E2CC007FDBA}" type="slidenum">
              <a:rPr lang="en-IN" smtClean="0"/>
              <a:pPr/>
              <a:t>19</a:t>
            </a:fld>
            <a:endParaRPr lang="en-IN"/>
          </a:p>
        </p:txBody>
      </p:sp>
      <p:sp>
        <p:nvSpPr>
          <p:cNvPr id="9" name="Content Placeholder 2">
            <a:extLst>
              <a:ext uri="{FF2B5EF4-FFF2-40B4-BE49-F238E27FC236}">
                <a16:creationId xmlns:a16="http://schemas.microsoft.com/office/drawing/2014/main" id="{BBDFB098-F2E0-456C-7C39-EB3B5EA16E66}"/>
              </a:ext>
            </a:extLst>
          </p:cNvPr>
          <p:cNvSpPr txBox="1">
            <a:spLocks/>
          </p:cNvSpPr>
          <p:nvPr/>
        </p:nvSpPr>
        <p:spPr>
          <a:xfrm>
            <a:off x="755374" y="404140"/>
            <a:ext cx="10681252" cy="4498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Times New Roman" panose="02020603050405020304" pitchFamily="18" charset="0"/>
                <a:cs typeface="Times New Roman" panose="02020603050405020304" pitchFamily="18" charset="0"/>
              </a:rPr>
              <a:t>VGG19</a:t>
            </a:r>
          </a:p>
        </p:txBody>
      </p:sp>
      <p:pic>
        <p:nvPicPr>
          <p:cNvPr id="10" name="Content Placeholder 6">
            <a:extLst>
              <a:ext uri="{FF2B5EF4-FFF2-40B4-BE49-F238E27FC236}">
                <a16:creationId xmlns:a16="http://schemas.microsoft.com/office/drawing/2014/main" id="{D3EBE64C-9E98-8DB2-578B-BD502EE02D46}"/>
              </a:ext>
            </a:extLst>
          </p:cNvPr>
          <p:cNvPicPr>
            <a:picLocks noGrp="1" noChangeAspect="1"/>
          </p:cNvPicPr>
          <p:nvPr>
            <p:ph idx="1"/>
          </p:nvPr>
        </p:nvPicPr>
        <p:blipFill>
          <a:blip r:embed="rId2"/>
          <a:srcRect t="20335" b="32699"/>
          <a:stretch/>
        </p:blipFill>
        <p:spPr>
          <a:xfrm>
            <a:off x="1506683" y="1170306"/>
            <a:ext cx="8811490" cy="4517387"/>
          </a:xfrm>
        </p:spPr>
      </p:pic>
    </p:spTree>
    <p:extLst>
      <p:ext uri="{BB962C8B-B14F-4D97-AF65-F5344CB8AC3E}">
        <p14:creationId xmlns:p14="http://schemas.microsoft.com/office/powerpoint/2010/main" val="36983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8362"/>
          </a:xfrm>
        </p:spPr>
        <p:txBody>
          <a:bodyPr>
            <a:normAutofit/>
          </a:bodyPr>
          <a:lstStyle/>
          <a:p>
            <a:r>
              <a:rPr lang="en-US" sz="3600" b="1" dirty="0">
                <a:latin typeface="Mongolian Baiti" panose="03000500000000000000" pitchFamily="66" charset="0"/>
                <a:cs typeface="Mongolian Baiti" panose="03000500000000000000" pitchFamily="66" charset="0"/>
              </a:rPr>
              <a:t>Abstract</a:t>
            </a:r>
            <a:endParaRPr lang="en-IN" sz="36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1262270"/>
            <a:ext cx="10515600" cy="4914693"/>
          </a:xfrm>
        </p:spPr>
        <p:txBody>
          <a:bodyPr>
            <a:normAutofit fontScale="77500" lnSpcReduction="20000"/>
          </a:bodyPr>
          <a:lstStyle/>
          <a:p>
            <a:pPr marL="0" indent="0" algn="just">
              <a:lnSpc>
                <a:spcPct val="107000"/>
              </a:lnSpc>
              <a:spcAft>
                <a:spcPts val="800"/>
              </a:spcAft>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Skin cancer is one of the most common types of cancer worldwide, with early detection playing a critical role in improving survival rates. Traditional diagnostic methods, such as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dermoscopy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and biopsy, are time-consuming and require expert dermatologists. In recent years, deep learning has emerged as a powerful tool for automating skin lesion classification, enabling fast and accurate diagnosis. In this project, we leverage pre-trained models, a lightweight convolutional neural network (CNN), to classify skin lesions into seven categories: melanoma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mel</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nevus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nv</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basal cell carcinoma (bcc), actinic keratoses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akiec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benign keratosis-like lesions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bkl</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vascular lesions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vasc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and dermatofibroma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df</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The model is trained on the HAM10000 dataset, a well-known benchmark dataset for skin lesion classification. Additionally, we implement 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Gradio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-based web application that allows users to upload an image and receive real-time predictions in the form of a probability distribution. The proposed system aims to assist dermatologists in early detection and classification of skin lesions, ultimately reducing the diagnostic burden and improving patient outcomes.</a:t>
            </a:r>
            <a:endParaRPr lang="en-IN" dirty="0"/>
          </a:p>
          <a:p>
            <a:pPr marL="0" indent="0" algn="just">
              <a:lnSpc>
                <a:spcPct val="107000"/>
              </a:lnSpc>
              <a:spcAft>
                <a:spcPts val="800"/>
              </a:spcAft>
              <a:buNone/>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Keywords: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ea typeface="Calibri" panose="020F0502020204030204" pitchFamily="34" charset="0"/>
                <a:cs typeface="Times New Roman" panose="02020603050405020304" pitchFamily="18" charset="0"/>
              </a:rPr>
              <a:t>convolutional neural network, </a:t>
            </a:r>
            <a:r>
              <a:rPr lang="en-US" i="1" dirty="0" err="1">
                <a:latin typeface="Times New Roman" panose="02020603050405020304" pitchFamily="18" charset="0"/>
                <a:ea typeface="Calibri" panose="020F0502020204030204" pitchFamily="34" charset="0"/>
                <a:cs typeface="Times New Roman" panose="02020603050405020304" pitchFamily="18" charset="0"/>
              </a:rPr>
              <a:t>Melonoma</a:t>
            </a: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i="1" dirty="0" err="1">
                <a:latin typeface="Times New Roman" panose="02020603050405020304" pitchFamily="18" charset="0"/>
                <a:ea typeface="Calibri" panose="020F0502020204030204" pitchFamily="34" charset="0"/>
                <a:cs typeface="Times New Roman" panose="02020603050405020304" pitchFamily="18" charset="0"/>
              </a:rPr>
              <a:t>Gradio</a:t>
            </a:r>
            <a:r>
              <a:rPr lang="en-US" i="1" dirty="0">
                <a:latin typeface="Times New Roman" panose="02020603050405020304" pitchFamily="18" charset="0"/>
                <a:ea typeface="Calibri" panose="020F0502020204030204" pitchFamily="34" charset="0"/>
                <a:cs typeface="Times New Roman" panose="02020603050405020304" pitchFamily="18" charset="0"/>
              </a:rPr>
              <a:t> (web-app)</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a:p>
            <a:pPr marL="0" indent="0">
              <a:buNone/>
            </a:pPr>
            <a:endParaRPr lang="en-IN"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a:t>
            </a:fld>
            <a:endParaRPr lang="en-IN"/>
          </a:p>
        </p:txBody>
      </p:sp>
    </p:spTree>
    <p:extLst>
      <p:ext uri="{BB962C8B-B14F-4D97-AF65-F5344CB8AC3E}">
        <p14:creationId xmlns:p14="http://schemas.microsoft.com/office/powerpoint/2010/main" val="93000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52A25A-DFC5-75CD-1146-EB97D94EFFB7}"/>
              </a:ext>
            </a:extLst>
          </p:cNvPr>
          <p:cNvSpPr>
            <a:spLocks noGrp="1"/>
          </p:cNvSpPr>
          <p:nvPr>
            <p:ph type="ftr" sz="quarter" idx="11"/>
          </p:nvPr>
        </p:nvSpPr>
        <p:spPr/>
        <p:txBody>
          <a:bodyPr/>
          <a:lstStyle/>
          <a:p>
            <a:r>
              <a:rPr lang="en-IN" dirty="0"/>
              <a:t>CS7501 Project 2 , PGP, ICER, VIT Bangalore</a:t>
            </a:r>
          </a:p>
        </p:txBody>
      </p:sp>
      <p:sp>
        <p:nvSpPr>
          <p:cNvPr id="5" name="Slide Number Placeholder 4">
            <a:extLst>
              <a:ext uri="{FF2B5EF4-FFF2-40B4-BE49-F238E27FC236}">
                <a16:creationId xmlns:a16="http://schemas.microsoft.com/office/drawing/2014/main" id="{827540D5-5936-A8C6-741A-626512AB41E9}"/>
              </a:ext>
            </a:extLst>
          </p:cNvPr>
          <p:cNvSpPr>
            <a:spLocks noGrp="1"/>
          </p:cNvSpPr>
          <p:nvPr>
            <p:ph type="sldNum" sz="quarter" idx="12"/>
          </p:nvPr>
        </p:nvSpPr>
        <p:spPr/>
        <p:txBody>
          <a:bodyPr/>
          <a:lstStyle/>
          <a:p>
            <a:fld id="{90EDC104-672A-4227-99C4-0E2CC007FDBA}" type="slidenum">
              <a:rPr lang="en-IN" smtClean="0"/>
              <a:t>20</a:t>
            </a:fld>
            <a:endParaRPr lang="en-IN"/>
          </a:p>
        </p:txBody>
      </p:sp>
      <p:sp>
        <p:nvSpPr>
          <p:cNvPr id="8" name="Slide Number Placeholder 4">
            <a:extLst>
              <a:ext uri="{FF2B5EF4-FFF2-40B4-BE49-F238E27FC236}">
                <a16:creationId xmlns:a16="http://schemas.microsoft.com/office/drawing/2014/main" id="{CE320A8E-E234-12D0-F87D-FF939C32B8A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EDC104-672A-4227-99C4-0E2CC007FDBA}" type="slidenum">
              <a:rPr lang="en-IN" smtClean="0"/>
              <a:pPr/>
              <a:t>20</a:t>
            </a:fld>
            <a:endParaRPr lang="en-IN"/>
          </a:p>
        </p:txBody>
      </p:sp>
      <p:sp>
        <p:nvSpPr>
          <p:cNvPr id="9" name="Content Placeholder 2">
            <a:extLst>
              <a:ext uri="{FF2B5EF4-FFF2-40B4-BE49-F238E27FC236}">
                <a16:creationId xmlns:a16="http://schemas.microsoft.com/office/drawing/2014/main" id="{AAE3966B-562D-3F74-1203-37FA6871E281}"/>
              </a:ext>
            </a:extLst>
          </p:cNvPr>
          <p:cNvSpPr txBox="1">
            <a:spLocks/>
          </p:cNvSpPr>
          <p:nvPr/>
        </p:nvSpPr>
        <p:spPr>
          <a:xfrm>
            <a:off x="755374" y="404140"/>
            <a:ext cx="10681252" cy="4498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err="1">
                <a:latin typeface="Times New Roman" panose="02020603050405020304" pitchFamily="18" charset="0"/>
                <a:cs typeface="Times New Roman" panose="02020603050405020304" pitchFamily="18" charset="0"/>
              </a:rPr>
              <a:t>MobileNet</a:t>
            </a:r>
            <a:endParaRPr lang="en-US" sz="2000" b="1" dirty="0">
              <a:latin typeface="Times New Roman" panose="02020603050405020304" pitchFamily="18" charset="0"/>
              <a:cs typeface="Times New Roman" panose="02020603050405020304" pitchFamily="18" charset="0"/>
            </a:endParaRPr>
          </a:p>
        </p:txBody>
      </p:sp>
      <p:pic>
        <p:nvPicPr>
          <p:cNvPr id="10" name="Content Placeholder 6">
            <a:extLst>
              <a:ext uri="{FF2B5EF4-FFF2-40B4-BE49-F238E27FC236}">
                <a16:creationId xmlns:a16="http://schemas.microsoft.com/office/drawing/2014/main" id="{7513D9B0-A986-577C-AE5B-F90D2D1D5EA9}"/>
              </a:ext>
            </a:extLst>
          </p:cNvPr>
          <p:cNvPicPr>
            <a:picLocks noGrp="1" noChangeAspect="1"/>
          </p:cNvPicPr>
          <p:nvPr>
            <p:ph idx="1"/>
          </p:nvPr>
        </p:nvPicPr>
        <p:blipFill>
          <a:blip r:embed="rId2"/>
          <a:srcRect l="3359" t="25241" r="23404" b="31508"/>
          <a:stretch/>
        </p:blipFill>
        <p:spPr>
          <a:xfrm>
            <a:off x="1600200" y="1156772"/>
            <a:ext cx="8728364" cy="4371191"/>
          </a:xfrm>
        </p:spPr>
      </p:pic>
    </p:spTree>
    <p:extLst>
      <p:ext uri="{BB962C8B-B14F-4D97-AF65-F5344CB8AC3E}">
        <p14:creationId xmlns:p14="http://schemas.microsoft.com/office/powerpoint/2010/main" val="57192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49164D-E8E1-D9A7-3736-9C02CF8C867E}"/>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6DE98D01-2CF6-F170-9D1D-C66CF51F7FBA}"/>
              </a:ext>
            </a:extLst>
          </p:cNvPr>
          <p:cNvSpPr>
            <a:spLocks noGrp="1"/>
          </p:cNvSpPr>
          <p:nvPr>
            <p:ph type="sldNum" sz="quarter" idx="12"/>
          </p:nvPr>
        </p:nvSpPr>
        <p:spPr/>
        <p:txBody>
          <a:bodyPr/>
          <a:lstStyle/>
          <a:p>
            <a:fld id="{90EDC104-672A-4227-99C4-0E2CC007FDBA}" type="slidenum">
              <a:rPr lang="en-IN" smtClean="0"/>
              <a:t>21</a:t>
            </a:fld>
            <a:endParaRPr lang="en-IN"/>
          </a:p>
        </p:txBody>
      </p:sp>
      <p:sp>
        <p:nvSpPr>
          <p:cNvPr id="6" name="Title 1">
            <a:extLst>
              <a:ext uri="{FF2B5EF4-FFF2-40B4-BE49-F238E27FC236}">
                <a16:creationId xmlns:a16="http://schemas.microsoft.com/office/drawing/2014/main" id="{8DA56B8B-DD3B-B397-F777-F910A89EEEF5}"/>
              </a:ext>
            </a:extLst>
          </p:cNvPr>
          <p:cNvSpPr>
            <a:spLocks noGrp="1"/>
          </p:cNvSpPr>
          <p:nvPr>
            <p:ph type="title"/>
          </p:nvPr>
        </p:nvSpPr>
        <p:spPr>
          <a:xfrm>
            <a:off x="838200" y="264698"/>
            <a:ext cx="10515600" cy="529397"/>
          </a:xfrm>
        </p:spPr>
        <p:txBody>
          <a:bodyPr>
            <a:noAutofit/>
          </a:bodyPr>
          <a:lstStyle/>
          <a:p>
            <a:r>
              <a:rPr lang="en-US" sz="2800" b="1" dirty="0">
                <a:latin typeface="Times New Roman" panose="02020603050405020304" pitchFamily="18" charset="0"/>
                <a:cs typeface="Times New Roman" panose="02020603050405020304" pitchFamily="18" charset="0"/>
              </a:rPr>
              <a:t>Custom CNN</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A436962-2115-C707-DA48-B9FB5E927E46}"/>
              </a:ext>
            </a:extLst>
          </p:cNvPr>
          <p:cNvPicPr>
            <a:picLocks noChangeAspect="1"/>
          </p:cNvPicPr>
          <p:nvPr/>
        </p:nvPicPr>
        <p:blipFill>
          <a:blip r:embed="rId2"/>
          <a:srcRect l="10639" t="27441" r="32238" b="5117"/>
          <a:stretch/>
        </p:blipFill>
        <p:spPr>
          <a:xfrm>
            <a:off x="2613837" y="1116418"/>
            <a:ext cx="6964326" cy="4625164"/>
          </a:xfrm>
          <a:prstGeom prst="rect">
            <a:avLst/>
          </a:prstGeom>
        </p:spPr>
      </p:pic>
    </p:spTree>
    <p:extLst>
      <p:ext uri="{BB962C8B-B14F-4D97-AF65-F5344CB8AC3E}">
        <p14:creationId xmlns:p14="http://schemas.microsoft.com/office/powerpoint/2010/main" val="1401913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99579"/>
          </a:xfrm>
        </p:spPr>
        <p:txBody>
          <a:bodyPr>
            <a:normAutofit fontScale="90000"/>
          </a:bodyPr>
          <a:lstStyle/>
          <a:p>
            <a:r>
              <a:rPr lang="en-US" sz="3600" b="1" dirty="0">
                <a:latin typeface="Mongolian Baiti" panose="03000500000000000000" pitchFamily="66" charset="0"/>
                <a:cs typeface="Mongolian Baiti" panose="03000500000000000000" pitchFamily="66" charset="0"/>
              </a:rPr>
              <a:t>Performance Analysis</a:t>
            </a:r>
            <a:endParaRPr lang="en-IN" sz="3600"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22</a:t>
            </a:fld>
            <a:endParaRPr lang="en-IN"/>
          </a:p>
        </p:txBody>
      </p:sp>
      <p:graphicFrame>
        <p:nvGraphicFramePr>
          <p:cNvPr id="8" name="Table 7">
            <a:extLst>
              <a:ext uri="{FF2B5EF4-FFF2-40B4-BE49-F238E27FC236}">
                <a16:creationId xmlns:a16="http://schemas.microsoft.com/office/drawing/2014/main" id="{1BD9CC9D-E6AD-FD3B-2AA0-73DE669ABBD6}"/>
              </a:ext>
            </a:extLst>
          </p:cNvPr>
          <p:cNvGraphicFramePr>
            <a:graphicFrameLocks noGrp="1"/>
          </p:cNvGraphicFramePr>
          <p:nvPr>
            <p:extLst>
              <p:ext uri="{D42A27DB-BD31-4B8C-83A1-F6EECF244321}">
                <p14:modId xmlns:p14="http://schemas.microsoft.com/office/powerpoint/2010/main" val="2945322845"/>
              </p:ext>
            </p:extLst>
          </p:nvPr>
        </p:nvGraphicFramePr>
        <p:xfrm>
          <a:off x="2375453" y="1789043"/>
          <a:ext cx="6768547" cy="3385632"/>
        </p:xfrm>
        <a:graphic>
          <a:graphicData uri="http://schemas.openxmlformats.org/drawingml/2006/table">
            <a:tbl>
              <a:tblPr firstRow="1" bandRow="1">
                <a:tableStyleId>{C083E6E3-FA7D-4D7B-A595-EF9225AFEA82}</a:tableStyleId>
              </a:tblPr>
              <a:tblGrid>
                <a:gridCol w="4158641">
                  <a:extLst>
                    <a:ext uri="{9D8B030D-6E8A-4147-A177-3AD203B41FA5}">
                      <a16:colId xmlns:a16="http://schemas.microsoft.com/office/drawing/2014/main" val="2208144213"/>
                    </a:ext>
                  </a:extLst>
                </a:gridCol>
                <a:gridCol w="2609906">
                  <a:extLst>
                    <a:ext uri="{9D8B030D-6E8A-4147-A177-3AD203B41FA5}">
                      <a16:colId xmlns:a16="http://schemas.microsoft.com/office/drawing/2014/main" val="560635951"/>
                    </a:ext>
                  </a:extLst>
                </a:gridCol>
              </a:tblGrid>
              <a:tr h="564272">
                <a:tc>
                  <a:txBody>
                    <a:bodyPr/>
                    <a:lstStyle/>
                    <a:p>
                      <a:pPr algn="ctr">
                        <a:lnSpc>
                          <a:spcPct val="107000"/>
                        </a:lnSpc>
                        <a:spcAft>
                          <a:spcPts val="800"/>
                        </a:spcAft>
                      </a:pPr>
                      <a:r>
                        <a:rPr lang="en-IN" sz="1800" dirty="0">
                          <a:effectLst/>
                        </a:rPr>
                        <a:t>Models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IN" sz="1800">
                          <a:effectLst/>
                        </a:rPr>
                        <a:t>Accuracy</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27778477"/>
                  </a:ext>
                </a:extLst>
              </a:tr>
              <a:tr h="564272">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EfficientNetB7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94.17%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1730752"/>
                  </a:ext>
                </a:extLst>
              </a:tr>
              <a:tr h="564272">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ResNet50</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13.02%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39898058"/>
                  </a:ext>
                </a:extLst>
              </a:tr>
              <a:tr h="564272">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VGG19</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78.67%</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020906203"/>
                  </a:ext>
                </a:extLst>
              </a:tr>
              <a:tr h="564272">
                <a:tc>
                  <a:txBody>
                    <a:bodyPr/>
                    <a:lstStyle/>
                    <a:p>
                      <a:pPr algn="ctr">
                        <a:lnSpc>
                          <a:spcPct val="107000"/>
                        </a:lnSpc>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MobileNet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99.68%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32336440"/>
                  </a:ext>
                </a:extLst>
              </a:tr>
              <a:tr h="564272">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Custom CNN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97.05%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26727020"/>
                  </a:ext>
                </a:extLst>
              </a:tr>
            </a:tbl>
          </a:graphicData>
        </a:graphic>
      </p:graphicFrame>
    </p:spTree>
    <p:extLst>
      <p:ext uri="{BB962C8B-B14F-4D97-AF65-F5344CB8AC3E}">
        <p14:creationId xmlns:p14="http://schemas.microsoft.com/office/powerpoint/2010/main" val="3443624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ADB7-C8CF-793F-6397-B95E6B348DE7}"/>
              </a:ext>
            </a:extLst>
          </p:cNvPr>
          <p:cNvSpPr>
            <a:spLocks noGrp="1"/>
          </p:cNvSpPr>
          <p:nvPr>
            <p:ph type="title"/>
          </p:nvPr>
        </p:nvSpPr>
        <p:spPr>
          <a:xfrm>
            <a:off x="838200" y="235835"/>
            <a:ext cx="10515600" cy="868252"/>
          </a:xfrm>
        </p:spPr>
        <p:txBody>
          <a:bodyPr>
            <a:normAutofit/>
          </a:bodyPr>
          <a:lstStyle/>
          <a:p>
            <a:r>
              <a:rPr lang="en-US" sz="2800" b="1" dirty="0">
                <a:latin typeface="Times New Roman" panose="02020603050405020304" pitchFamily="18" charset="0"/>
                <a:cs typeface="Times New Roman" panose="02020603050405020304" pitchFamily="18" charset="0"/>
              </a:rPr>
              <a:t>Images before Data Augmentation</a:t>
            </a: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2BA5995-1608-9CEE-8D1C-3A3A89B93D79}"/>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26EA59F4-DAB5-18D7-0E1D-65DFAFF116A5}"/>
              </a:ext>
            </a:extLst>
          </p:cNvPr>
          <p:cNvSpPr>
            <a:spLocks noGrp="1"/>
          </p:cNvSpPr>
          <p:nvPr>
            <p:ph type="sldNum" sz="quarter" idx="12"/>
          </p:nvPr>
        </p:nvSpPr>
        <p:spPr/>
        <p:txBody>
          <a:bodyPr/>
          <a:lstStyle/>
          <a:p>
            <a:fld id="{90EDC104-672A-4227-99C4-0E2CC007FDBA}" type="slidenum">
              <a:rPr lang="en-IN" smtClean="0"/>
              <a:t>23</a:t>
            </a:fld>
            <a:endParaRPr lang="en-IN"/>
          </a:p>
        </p:txBody>
      </p:sp>
      <p:pic>
        <p:nvPicPr>
          <p:cNvPr id="7" name="Picture 6">
            <a:extLst>
              <a:ext uri="{FF2B5EF4-FFF2-40B4-BE49-F238E27FC236}">
                <a16:creationId xmlns:a16="http://schemas.microsoft.com/office/drawing/2014/main" id="{C74FAA29-6A2D-B41D-47D6-D1FA7AF82152}"/>
              </a:ext>
            </a:extLst>
          </p:cNvPr>
          <p:cNvPicPr>
            <a:picLocks noChangeAspect="1"/>
          </p:cNvPicPr>
          <p:nvPr/>
        </p:nvPicPr>
        <p:blipFill>
          <a:blip r:embed="rId2"/>
          <a:srcRect l="8721" t="27132" r="43885" b="46822"/>
          <a:stretch/>
        </p:blipFill>
        <p:spPr>
          <a:xfrm>
            <a:off x="106326" y="1679944"/>
            <a:ext cx="5296786" cy="3232297"/>
          </a:xfrm>
          <a:prstGeom prst="rect">
            <a:avLst/>
          </a:prstGeom>
        </p:spPr>
      </p:pic>
      <p:pic>
        <p:nvPicPr>
          <p:cNvPr id="9" name="Picture 8">
            <a:extLst>
              <a:ext uri="{FF2B5EF4-FFF2-40B4-BE49-F238E27FC236}">
                <a16:creationId xmlns:a16="http://schemas.microsoft.com/office/drawing/2014/main" id="{CA0C4B0F-092F-B94D-10EF-E9CCD78DA86A}"/>
              </a:ext>
            </a:extLst>
          </p:cNvPr>
          <p:cNvPicPr>
            <a:picLocks noChangeAspect="1"/>
          </p:cNvPicPr>
          <p:nvPr/>
        </p:nvPicPr>
        <p:blipFill>
          <a:blip r:embed="rId3"/>
          <a:srcRect l="9854" t="28372" r="30059" b="8682"/>
          <a:stretch/>
        </p:blipFill>
        <p:spPr>
          <a:xfrm>
            <a:off x="5784111" y="1243050"/>
            <a:ext cx="6177517" cy="4391245"/>
          </a:xfrm>
          <a:prstGeom prst="rect">
            <a:avLst/>
          </a:prstGeom>
        </p:spPr>
      </p:pic>
    </p:spTree>
    <p:extLst>
      <p:ext uri="{BB962C8B-B14F-4D97-AF65-F5344CB8AC3E}">
        <p14:creationId xmlns:p14="http://schemas.microsoft.com/office/powerpoint/2010/main" val="920984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9EB28-85A5-B0DF-AE54-FD72833427ED}"/>
              </a:ext>
            </a:extLst>
          </p:cNvPr>
          <p:cNvSpPr>
            <a:spLocks noGrp="1"/>
          </p:cNvSpPr>
          <p:nvPr>
            <p:ph type="sldNum" sz="quarter" idx="12"/>
          </p:nvPr>
        </p:nvSpPr>
        <p:spPr/>
        <p:txBody>
          <a:bodyPr/>
          <a:lstStyle/>
          <a:p>
            <a:fld id="{90EDC104-672A-4227-99C4-0E2CC007FDBA}" type="slidenum">
              <a:rPr lang="en-IN" smtClean="0"/>
              <a:t>24</a:t>
            </a:fld>
            <a:endParaRPr lang="en-IN"/>
          </a:p>
        </p:txBody>
      </p:sp>
      <p:sp>
        <p:nvSpPr>
          <p:cNvPr id="6" name="Title 1">
            <a:extLst>
              <a:ext uri="{FF2B5EF4-FFF2-40B4-BE49-F238E27FC236}">
                <a16:creationId xmlns:a16="http://schemas.microsoft.com/office/drawing/2014/main" id="{634C3621-91BB-B040-21B3-AF3BF1243844}"/>
              </a:ext>
            </a:extLst>
          </p:cNvPr>
          <p:cNvSpPr>
            <a:spLocks noGrp="1"/>
          </p:cNvSpPr>
          <p:nvPr>
            <p:ph type="title"/>
          </p:nvPr>
        </p:nvSpPr>
        <p:spPr>
          <a:xfrm>
            <a:off x="178981" y="225203"/>
            <a:ext cx="5385391" cy="868252"/>
          </a:xfrm>
        </p:spPr>
        <p:txBody>
          <a:bodyPr>
            <a:normAutofit/>
          </a:bodyPr>
          <a:lstStyle/>
          <a:p>
            <a:r>
              <a:rPr lang="en-US" sz="2800" b="1" dirty="0">
                <a:latin typeface="Times New Roman" panose="02020603050405020304" pitchFamily="18" charset="0"/>
                <a:cs typeface="Times New Roman" panose="02020603050405020304" pitchFamily="18" charset="0"/>
              </a:rPr>
              <a:t>Images after Data Augmentation</a:t>
            </a:r>
            <a:endParaRPr lang="en-IN"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39D1C84-FC36-9AFC-20DE-59BD7CD1B139}"/>
              </a:ext>
            </a:extLst>
          </p:cNvPr>
          <p:cNvPicPr>
            <a:picLocks noChangeAspect="1"/>
          </p:cNvPicPr>
          <p:nvPr/>
        </p:nvPicPr>
        <p:blipFill>
          <a:blip r:embed="rId2"/>
          <a:srcRect l="4360" t="27907" r="44099" b="19070"/>
          <a:stretch/>
        </p:blipFill>
        <p:spPr>
          <a:xfrm>
            <a:off x="138223" y="1360967"/>
            <a:ext cx="5241851" cy="4348717"/>
          </a:xfrm>
          <a:prstGeom prst="rect">
            <a:avLst/>
          </a:prstGeom>
        </p:spPr>
      </p:pic>
      <p:pic>
        <p:nvPicPr>
          <p:cNvPr id="1028" name="Picture 4">
            <a:extLst>
              <a:ext uri="{FF2B5EF4-FFF2-40B4-BE49-F238E27FC236}">
                <a16:creationId xmlns:a16="http://schemas.microsoft.com/office/drawing/2014/main" id="{071B8868-F2AF-E677-4AB3-C910D343D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437" y="225203"/>
            <a:ext cx="5943599" cy="649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28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1A0A-B980-381E-2A5E-2C6BE6BCEADB}"/>
              </a:ext>
            </a:extLst>
          </p:cNvPr>
          <p:cNvSpPr>
            <a:spLocks noGrp="1"/>
          </p:cNvSpPr>
          <p:nvPr>
            <p:ph type="title"/>
          </p:nvPr>
        </p:nvSpPr>
        <p:spPr>
          <a:xfrm>
            <a:off x="838200" y="365125"/>
            <a:ext cx="10515600" cy="549275"/>
          </a:xfrm>
        </p:spPr>
        <p:txBody>
          <a:bodyPr>
            <a:normAutofit/>
          </a:bodyPr>
          <a:lstStyle/>
          <a:p>
            <a:r>
              <a:rPr lang="en-US" sz="3200" b="1" dirty="0">
                <a:latin typeface="Times New Roman" panose="02020603050405020304" pitchFamily="18" charset="0"/>
                <a:cs typeface="Times New Roman" panose="02020603050405020304" pitchFamily="18" charset="0"/>
              </a:rPr>
              <a:t>Accuracy Curve</a:t>
            </a:r>
            <a:endParaRPr lang="en-IN" sz="3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A0AA43-E78C-7C6F-5B99-3280F2C31B1D}"/>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2530F029-9AF2-F6C6-8457-423A923DDA41}"/>
              </a:ext>
            </a:extLst>
          </p:cNvPr>
          <p:cNvSpPr>
            <a:spLocks noGrp="1"/>
          </p:cNvSpPr>
          <p:nvPr>
            <p:ph type="sldNum" sz="quarter" idx="12"/>
          </p:nvPr>
        </p:nvSpPr>
        <p:spPr/>
        <p:txBody>
          <a:bodyPr/>
          <a:lstStyle/>
          <a:p>
            <a:fld id="{90EDC104-672A-4227-99C4-0E2CC007FDBA}" type="slidenum">
              <a:rPr lang="en-IN" smtClean="0"/>
              <a:t>25</a:t>
            </a:fld>
            <a:endParaRPr lang="en-IN"/>
          </a:p>
        </p:txBody>
      </p:sp>
      <p:pic>
        <p:nvPicPr>
          <p:cNvPr id="6" name="Picture 5">
            <a:extLst>
              <a:ext uri="{FF2B5EF4-FFF2-40B4-BE49-F238E27FC236}">
                <a16:creationId xmlns:a16="http://schemas.microsoft.com/office/drawing/2014/main" id="{3CE52E35-B9B2-B438-F6F4-31432CEEDBDB}"/>
              </a:ext>
            </a:extLst>
          </p:cNvPr>
          <p:cNvPicPr>
            <a:picLocks noChangeAspect="1"/>
          </p:cNvPicPr>
          <p:nvPr/>
        </p:nvPicPr>
        <p:blipFill>
          <a:blip r:embed="rId2"/>
          <a:srcRect l="8267" t="39546" r="47245" b="7314"/>
          <a:stretch/>
        </p:blipFill>
        <p:spPr>
          <a:xfrm>
            <a:off x="2317174" y="1157063"/>
            <a:ext cx="7096989" cy="4543873"/>
          </a:xfrm>
          <a:prstGeom prst="rect">
            <a:avLst/>
          </a:prstGeom>
        </p:spPr>
      </p:pic>
    </p:spTree>
    <p:extLst>
      <p:ext uri="{BB962C8B-B14F-4D97-AF65-F5344CB8AC3E}">
        <p14:creationId xmlns:p14="http://schemas.microsoft.com/office/powerpoint/2010/main" val="503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1138E8-D309-6671-CDAF-34FF3696C11D}"/>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1B344A7A-02A3-0E04-83D7-E0ABC4A336D9}"/>
              </a:ext>
            </a:extLst>
          </p:cNvPr>
          <p:cNvSpPr>
            <a:spLocks noGrp="1"/>
          </p:cNvSpPr>
          <p:nvPr>
            <p:ph type="sldNum" sz="quarter" idx="12"/>
          </p:nvPr>
        </p:nvSpPr>
        <p:spPr/>
        <p:txBody>
          <a:bodyPr/>
          <a:lstStyle/>
          <a:p>
            <a:fld id="{90EDC104-672A-4227-99C4-0E2CC007FDBA}" type="slidenum">
              <a:rPr lang="en-IN" smtClean="0"/>
              <a:t>26</a:t>
            </a:fld>
            <a:endParaRPr lang="en-IN"/>
          </a:p>
        </p:txBody>
      </p:sp>
      <p:pic>
        <p:nvPicPr>
          <p:cNvPr id="6" name="Picture 5">
            <a:extLst>
              <a:ext uri="{FF2B5EF4-FFF2-40B4-BE49-F238E27FC236}">
                <a16:creationId xmlns:a16="http://schemas.microsoft.com/office/drawing/2014/main" id="{AADA9DFD-7534-BF11-E8DF-348A16C3936F}"/>
              </a:ext>
            </a:extLst>
          </p:cNvPr>
          <p:cNvPicPr>
            <a:picLocks noChangeAspect="1"/>
          </p:cNvPicPr>
          <p:nvPr/>
        </p:nvPicPr>
        <p:blipFill>
          <a:blip r:embed="rId2"/>
          <a:stretch>
            <a:fillRect/>
          </a:stretch>
        </p:blipFill>
        <p:spPr>
          <a:xfrm>
            <a:off x="1661680" y="1371601"/>
            <a:ext cx="7860042" cy="4883728"/>
          </a:xfrm>
          <a:prstGeom prst="rect">
            <a:avLst/>
          </a:prstGeom>
        </p:spPr>
      </p:pic>
      <p:sp>
        <p:nvSpPr>
          <p:cNvPr id="7" name="Title 1">
            <a:extLst>
              <a:ext uri="{FF2B5EF4-FFF2-40B4-BE49-F238E27FC236}">
                <a16:creationId xmlns:a16="http://schemas.microsoft.com/office/drawing/2014/main" id="{2F680444-C9A6-7D4C-698F-871270BD9602}"/>
              </a:ext>
            </a:extLst>
          </p:cNvPr>
          <p:cNvSpPr>
            <a:spLocks noGrp="1"/>
          </p:cNvSpPr>
          <p:nvPr>
            <p:ph type="title"/>
          </p:nvPr>
        </p:nvSpPr>
        <p:spPr>
          <a:xfrm>
            <a:off x="838200" y="365125"/>
            <a:ext cx="10515600" cy="549275"/>
          </a:xfrm>
        </p:spPr>
        <p:txBody>
          <a:bodyPr>
            <a:normAutofit/>
          </a:bodyPr>
          <a:lstStyle/>
          <a:p>
            <a:r>
              <a:rPr lang="en-US" sz="3200" b="1" dirty="0">
                <a:latin typeface="Times New Roman" panose="02020603050405020304" pitchFamily="18" charset="0"/>
                <a:cs typeface="Times New Roman" panose="02020603050405020304" pitchFamily="18" charset="0"/>
              </a:rPr>
              <a:t>ROC Curve</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792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9FA-47F2-AF68-AD3C-92D8E706D9DA}"/>
              </a:ext>
            </a:extLst>
          </p:cNvPr>
          <p:cNvSpPr>
            <a:spLocks noGrp="1"/>
          </p:cNvSpPr>
          <p:nvPr>
            <p:ph type="title"/>
          </p:nvPr>
        </p:nvSpPr>
        <p:spPr>
          <a:xfrm>
            <a:off x="838200" y="365125"/>
            <a:ext cx="10515600" cy="642793"/>
          </a:xfrm>
        </p:spPr>
        <p:txBody>
          <a:bodyPr>
            <a:normAutofit/>
          </a:bodyPr>
          <a:lstStyle/>
          <a:p>
            <a:r>
              <a:rPr lang="en-US" sz="3200" b="1" dirty="0">
                <a:latin typeface="Times New Roman" panose="02020603050405020304" pitchFamily="18" charset="0"/>
                <a:cs typeface="Times New Roman" panose="02020603050405020304" pitchFamily="18" charset="0"/>
              </a:rPr>
              <a:t>User Interface of </a:t>
            </a:r>
            <a:r>
              <a:rPr lang="en-US" sz="3200" b="1" dirty="0" err="1">
                <a:latin typeface="Times New Roman" panose="02020603050405020304" pitchFamily="18" charset="0"/>
                <a:cs typeface="Times New Roman" panose="02020603050405020304" pitchFamily="18" charset="0"/>
              </a:rPr>
              <a:t>Gradio</a:t>
            </a:r>
            <a:r>
              <a:rPr lang="en-US" sz="3200" b="1" dirty="0">
                <a:latin typeface="Times New Roman" panose="02020603050405020304" pitchFamily="18" charset="0"/>
                <a:cs typeface="Times New Roman" panose="02020603050405020304" pitchFamily="18" charset="0"/>
              </a:rPr>
              <a:t> web application</a:t>
            </a:r>
            <a:endParaRPr lang="en-IN" sz="3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3E303D3-1D27-8FF5-2AE7-5F9741858C51}"/>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41CD8DF6-1B36-974B-44A8-BE170BED6138}"/>
              </a:ext>
            </a:extLst>
          </p:cNvPr>
          <p:cNvSpPr>
            <a:spLocks noGrp="1"/>
          </p:cNvSpPr>
          <p:nvPr>
            <p:ph type="sldNum" sz="quarter" idx="12"/>
          </p:nvPr>
        </p:nvSpPr>
        <p:spPr/>
        <p:txBody>
          <a:bodyPr/>
          <a:lstStyle/>
          <a:p>
            <a:fld id="{90EDC104-672A-4227-99C4-0E2CC007FDBA}" type="slidenum">
              <a:rPr lang="en-IN" smtClean="0"/>
              <a:t>27</a:t>
            </a:fld>
            <a:endParaRPr lang="en-IN"/>
          </a:p>
        </p:txBody>
      </p:sp>
      <p:pic>
        <p:nvPicPr>
          <p:cNvPr id="6" name="Picture 5" descr="A screenshot of a computer&#10;&#10;AI-generated content may be incorrect.">
            <a:extLst>
              <a:ext uri="{FF2B5EF4-FFF2-40B4-BE49-F238E27FC236}">
                <a16:creationId xmlns:a16="http://schemas.microsoft.com/office/drawing/2014/main" id="{5BA9A5FF-755E-0AFA-04C5-2F90287A9D4B}"/>
              </a:ext>
            </a:extLst>
          </p:cNvPr>
          <p:cNvPicPr>
            <a:picLocks noChangeAspect="1"/>
          </p:cNvPicPr>
          <p:nvPr/>
        </p:nvPicPr>
        <p:blipFill>
          <a:blip r:embed="rId2" cstate="print">
            <a:extLst>
              <a:ext uri="{28A0092B-C50C-407E-A947-70E740481C1C}">
                <a14:useLocalDpi xmlns:a14="http://schemas.microsoft.com/office/drawing/2010/main" val="0"/>
              </a:ext>
            </a:extLst>
          </a:blip>
          <a:srcRect l="1023" t="14697" r="966"/>
          <a:stretch/>
        </p:blipFill>
        <p:spPr>
          <a:xfrm>
            <a:off x="1953356" y="1367789"/>
            <a:ext cx="8285287" cy="4322312"/>
          </a:xfrm>
          <a:prstGeom prst="rect">
            <a:avLst/>
          </a:prstGeom>
        </p:spPr>
      </p:pic>
    </p:spTree>
    <p:extLst>
      <p:ext uri="{BB962C8B-B14F-4D97-AF65-F5344CB8AC3E}">
        <p14:creationId xmlns:p14="http://schemas.microsoft.com/office/powerpoint/2010/main" val="94663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9518"/>
          </a:xfrm>
        </p:spPr>
        <p:txBody>
          <a:bodyPr>
            <a:normAutofit fontScale="90000"/>
          </a:bodyPr>
          <a:lstStyle/>
          <a:p>
            <a:r>
              <a:rPr lang="en-US" sz="3200" b="1" dirty="0">
                <a:latin typeface="Mongolian Baiti" panose="03000500000000000000" pitchFamily="66" charset="0"/>
                <a:cs typeface="Mongolian Baiti" panose="03000500000000000000" pitchFamily="66" charset="0"/>
              </a:rPr>
              <a:t>Conclusion</a:t>
            </a:r>
            <a:endParaRPr lang="en-IN" sz="32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1083366"/>
            <a:ext cx="10515600" cy="5093598"/>
          </a:xfrm>
        </p:spPr>
        <p:txBody>
          <a:bodyPr>
            <a:normAutofit/>
          </a:bodyPr>
          <a:lstStyle/>
          <a:p>
            <a:pPr algn="just"/>
            <a:r>
              <a:rPr lang="en-US" sz="2000" dirty="0">
                <a:latin typeface="Times New Roman" panose="02020603050405020304" pitchFamily="18" charset="0"/>
                <a:cs typeface="Times New Roman" panose="02020603050405020304" pitchFamily="18" charset="0"/>
              </a:rPr>
              <a:t>This project aims to develop an advanced </a:t>
            </a:r>
            <a:r>
              <a:rPr lang="en-US" sz="2000" b="1" dirty="0">
                <a:latin typeface="Times New Roman" panose="02020603050405020304" pitchFamily="18" charset="0"/>
                <a:cs typeface="Times New Roman" panose="02020603050405020304" pitchFamily="18" charset="0"/>
              </a:rPr>
              <a:t>deep learning-based skin cancer classification system</a:t>
            </a:r>
            <a:r>
              <a:rPr lang="en-US" sz="2000" dirty="0">
                <a:latin typeface="Times New Roman" panose="02020603050405020304" pitchFamily="18" charset="0"/>
                <a:cs typeface="Times New Roman" panose="02020603050405020304" pitchFamily="18" charset="0"/>
              </a:rPr>
              <a:t> using </a:t>
            </a:r>
            <a:r>
              <a:rPr lang="en-US" sz="2000" b="1" dirty="0">
                <a:latin typeface="Times New Roman" panose="02020603050405020304" pitchFamily="18" charset="0"/>
                <a:cs typeface="Times New Roman" panose="02020603050405020304" pitchFamily="18" charset="0"/>
              </a:rPr>
              <a:t>Convolutional Neural Networks (CNNs)</a:t>
            </a:r>
            <a:r>
              <a:rPr lang="en-US" sz="2000" dirty="0">
                <a:latin typeface="Times New Roman" panose="02020603050405020304" pitchFamily="18" charset="0"/>
                <a:cs typeface="Times New Roman" panose="02020603050405020304" pitchFamily="18" charset="0"/>
              </a:rPr>
              <a:t> to accurately detect and classify skin lesions from medical images. By leveraging </a:t>
            </a:r>
            <a:r>
              <a:rPr lang="en-US" sz="2000" b="1" dirty="0">
                <a:latin typeface="Times New Roman" panose="02020603050405020304" pitchFamily="18" charset="0"/>
                <a:cs typeface="Times New Roman" panose="02020603050405020304" pitchFamily="18" charset="0"/>
              </a:rPr>
              <a:t>transfer learning with </a:t>
            </a:r>
            <a:r>
              <a:rPr lang="en-US" sz="2000" b="1" dirty="0" err="1">
                <a:latin typeface="Times New Roman" panose="02020603050405020304" pitchFamily="18" charset="0"/>
                <a:cs typeface="Times New Roman" panose="02020603050405020304" pitchFamily="18" charset="0"/>
              </a:rPr>
              <a:t>EfficientNet</a:t>
            </a:r>
            <a:r>
              <a:rPr lang="en-US" sz="2000" b="1" dirty="0">
                <a:latin typeface="Times New Roman" panose="02020603050405020304" pitchFamily="18" charset="0"/>
                <a:cs typeface="Times New Roman" panose="02020603050405020304" pitchFamily="18" charset="0"/>
              </a:rPr>
              <a:t> or </a:t>
            </a:r>
            <a:r>
              <a:rPr lang="en-US" sz="2000" b="1" dirty="0" err="1">
                <a:latin typeface="Times New Roman" panose="02020603050405020304" pitchFamily="18" charset="0"/>
                <a:cs typeface="Times New Roman" panose="02020603050405020304" pitchFamily="18" charset="0"/>
              </a:rPr>
              <a:t>ResNet</a:t>
            </a:r>
            <a:r>
              <a:rPr lang="en-US" sz="2000" dirty="0">
                <a:latin typeface="Times New Roman" panose="02020603050405020304" pitchFamily="18" charset="0"/>
                <a:cs typeface="Times New Roman" panose="02020603050405020304" pitchFamily="18" charset="0"/>
              </a:rPr>
              <a:t>, addressing </a:t>
            </a:r>
            <a:r>
              <a:rPr lang="en-US" sz="2000" b="1" dirty="0">
                <a:latin typeface="Times New Roman" panose="02020603050405020304" pitchFamily="18" charset="0"/>
                <a:cs typeface="Times New Roman" panose="02020603050405020304" pitchFamily="18" charset="0"/>
              </a:rPr>
              <a:t>class imbalance</a:t>
            </a:r>
            <a:r>
              <a:rPr lang="en-US" sz="2000" dirty="0">
                <a:latin typeface="Times New Roman" panose="02020603050405020304" pitchFamily="18" charset="0"/>
                <a:cs typeface="Times New Roman" panose="02020603050405020304" pitchFamily="18" charset="0"/>
              </a:rPr>
              <a:t>, and implementing </a:t>
            </a:r>
            <a:r>
              <a:rPr lang="en-US" sz="2000" b="1" dirty="0">
                <a:latin typeface="Times New Roman" panose="02020603050405020304" pitchFamily="18" charset="0"/>
                <a:cs typeface="Times New Roman" panose="02020603050405020304" pitchFamily="18" charset="0"/>
              </a:rPr>
              <a:t>robust evaluation metrics</a:t>
            </a:r>
            <a:r>
              <a:rPr lang="en-US" sz="2000" dirty="0">
                <a:latin typeface="Times New Roman" panose="02020603050405020304" pitchFamily="18" charset="0"/>
                <a:cs typeface="Times New Roman" panose="02020603050405020304" pitchFamily="18" charset="0"/>
              </a:rPr>
              <a:t>, this system will enhance early melanoma detection and assist dermatologists in making more informed decisions.</a:t>
            </a:r>
          </a:p>
          <a:p>
            <a:pPr algn="just"/>
            <a:r>
              <a:rPr lang="en-US" sz="2000" dirty="0">
                <a:latin typeface="Times New Roman" panose="02020603050405020304" pitchFamily="18" charset="0"/>
                <a:cs typeface="Times New Roman" panose="02020603050405020304" pitchFamily="18" charset="0"/>
              </a:rPr>
              <a:t>To ensure accessibility and usability, the trained model will be integrated into a </a:t>
            </a:r>
            <a:r>
              <a:rPr lang="en-US" sz="2000" b="1" dirty="0">
                <a:latin typeface="Times New Roman" panose="02020603050405020304" pitchFamily="18" charset="0"/>
                <a:cs typeface="Times New Roman" panose="02020603050405020304" pitchFamily="18" charset="0"/>
              </a:rPr>
              <a:t>user-friendly application</a:t>
            </a:r>
            <a:r>
              <a:rPr lang="en-US" sz="2000" dirty="0">
                <a:latin typeface="Times New Roman" panose="02020603050405020304" pitchFamily="18" charset="0"/>
                <a:cs typeface="Times New Roman" panose="02020603050405020304" pitchFamily="18" charset="0"/>
              </a:rPr>
              <a:t> that allows users to </a:t>
            </a:r>
            <a:r>
              <a:rPr lang="en-US" sz="2000" b="1" dirty="0">
                <a:latin typeface="Times New Roman" panose="02020603050405020304" pitchFamily="18" charset="0"/>
                <a:cs typeface="Times New Roman" panose="02020603050405020304" pitchFamily="18" charset="0"/>
              </a:rPr>
              <a:t>upload images for instant classification</a:t>
            </a:r>
            <a:r>
              <a:rPr lang="en-US" sz="2000" dirty="0">
                <a:latin typeface="Times New Roman" panose="02020603050405020304" pitchFamily="18" charset="0"/>
                <a:cs typeface="Times New Roman" panose="02020603050405020304" pitchFamily="18" charset="0"/>
              </a:rPr>
              <a:t>. This app will provide an efficient, scalable, and accurate solution for </a:t>
            </a:r>
            <a:r>
              <a:rPr lang="en-US" sz="2000" b="1" dirty="0">
                <a:latin typeface="Times New Roman" panose="02020603050405020304" pitchFamily="18" charset="0"/>
                <a:cs typeface="Times New Roman" panose="02020603050405020304" pitchFamily="18" charset="0"/>
              </a:rPr>
              <a:t>automated skin cancer diagnosis</a:t>
            </a:r>
            <a:r>
              <a:rPr lang="en-US" sz="2000" dirty="0">
                <a:latin typeface="Times New Roman" panose="02020603050405020304" pitchFamily="18" charset="0"/>
                <a:cs typeface="Times New Roman" panose="02020603050405020304" pitchFamily="18" charset="0"/>
              </a:rPr>
              <a:t>, with potential future enhancements such as </a:t>
            </a:r>
            <a:r>
              <a:rPr lang="en-US" sz="2000" b="1" dirty="0">
                <a:latin typeface="Times New Roman" panose="02020603050405020304" pitchFamily="18" charset="0"/>
                <a:cs typeface="Times New Roman" panose="02020603050405020304" pitchFamily="18" charset="0"/>
              </a:rPr>
              <a:t>mobile deployment, explainable AI features, and real-time clinical integration</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Ultimately, this project has the potential to contribute to </a:t>
            </a:r>
            <a:r>
              <a:rPr lang="en-US" sz="2000" b="1" dirty="0">
                <a:latin typeface="Times New Roman" panose="02020603050405020304" pitchFamily="18" charset="0"/>
                <a:cs typeface="Times New Roman" panose="02020603050405020304" pitchFamily="18" charset="0"/>
              </a:rPr>
              <a:t>early detection, improved diagnosis, and better patient outcomes</a:t>
            </a:r>
            <a:r>
              <a:rPr lang="en-US" sz="2000" dirty="0">
                <a:latin typeface="Times New Roman" panose="02020603050405020304" pitchFamily="18" charset="0"/>
                <a:cs typeface="Times New Roman" panose="02020603050405020304" pitchFamily="18" charset="0"/>
              </a:rPr>
              <a:t>, making a significant impact in the field of </a:t>
            </a:r>
            <a:r>
              <a:rPr lang="en-US" sz="2000" b="1" dirty="0">
                <a:latin typeface="Times New Roman" panose="02020603050405020304" pitchFamily="18" charset="0"/>
                <a:cs typeface="Times New Roman" panose="02020603050405020304" pitchFamily="18" charset="0"/>
              </a:rPr>
              <a:t>medical AI and dermatology</a:t>
            </a:r>
            <a:r>
              <a:rPr lang="en-US" sz="2000" dirty="0">
                <a:latin typeface="Times New Roman" panose="02020603050405020304" pitchFamily="18" charset="0"/>
                <a:cs typeface="Times New Roman" panose="02020603050405020304" pitchFamily="18" charset="0"/>
              </a:rPr>
              <a:t>. </a:t>
            </a:r>
          </a:p>
          <a:p>
            <a:pPr marL="228600" lvl="0" indent="-50800" algn="l" rtl="0">
              <a:lnSpc>
                <a:spcPct val="90000"/>
              </a:lnSpc>
              <a:spcBef>
                <a:spcPts val="0"/>
              </a:spcBef>
              <a:spcAft>
                <a:spcPts val="0"/>
              </a:spcAft>
              <a:buClr>
                <a:schemeClr val="dk1"/>
              </a:buClr>
              <a:buSzPts val="2800"/>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2000" dirty="0"/>
          </a:p>
          <a:p>
            <a:pPr marL="0" indent="0">
              <a:buNone/>
            </a:pPr>
            <a:endParaRPr lang="en-IN" sz="2000" dirty="0"/>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28</a:t>
            </a:fld>
            <a:endParaRPr lang="en-IN"/>
          </a:p>
        </p:txBody>
      </p:sp>
    </p:spTree>
    <p:extLst>
      <p:ext uri="{BB962C8B-B14F-4D97-AF65-F5344CB8AC3E}">
        <p14:creationId xmlns:p14="http://schemas.microsoft.com/office/powerpoint/2010/main" val="597937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216"/>
            <a:ext cx="10515600" cy="519458"/>
          </a:xfrm>
        </p:spPr>
        <p:txBody>
          <a:bodyPr>
            <a:normAutofit fontScale="90000"/>
          </a:bodyPr>
          <a:lstStyle/>
          <a:p>
            <a:r>
              <a:rPr lang="en-US" sz="3200" b="1" dirty="0">
                <a:latin typeface="Mongolian Baiti" panose="03000500000000000000" pitchFamily="66" charset="0"/>
                <a:cs typeface="Mongolian Baiti" panose="03000500000000000000" pitchFamily="66" charset="0"/>
              </a:rPr>
              <a:t>Future Enhancement</a:t>
            </a:r>
            <a:endParaRPr lang="en-IN" sz="32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693932"/>
            <a:ext cx="10515600" cy="5769213"/>
          </a:xfrm>
        </p:spPr>
        <p:txBody>
          <a:bodyPr>
            <a:noAutofit/>
          </a:bodyPr>
          <a:lstStyle/>
          <a:p>
            <a:pPr marL="0" indent="0">
              <a:buNone/>
            </a:pPr>
            <a:r>
              <a:rPr lang="en-US" sz="1600" b="1" dirty="0">
                <a:latin typeface="Times New Roman" panose="02020603050405020304" pitchFamily="18" charset="0"/>
                <a:cs typeface="Times New Roman" panose="02020603050405020304" pitchFamily="18" charset="0"/>
              </a:rPr>
              <a:t>1. Optimize Deployment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Convert Model to TensorFlow Lite (</a:t>
            </a:r>
            <a:r>
              <a:rPr lang="en-US" sz="1600" b="1" dirty="0" err="1">
                <a:latin typeface="Times New Roman" panose="02020603050405020304" pitchFamily="18" charset="0"/>
                <a:cs typeface="Times New Roman" panose="02020603050405020304" pitchFamily="18" charset="0"/>
              </a:rPr>
              <a:t>TFLite</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Deploy on mobile devices for real-time inference.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Use ONNX Format:</a:t>
            </a:r>
            <a:r>
              <a:rPr lang="en-US" sz="1600" dirty="0">
                <a:latin typeface="Times New Roman" panose="02020603050405020304" pitchFamily="18" charset="0"/>
                <a:cs typeface="Times New Roman" panose="02020603050405020304" pitchFamily="18" charset="0"/>
              </a:rPr>
              <a:t> Make the model interoperable with different frameworks like </a:t>
            </a:r>
            <a:r>
              <a:rPr lang="en-US" sz="1600" dirty="0" err="1">
                <a:latin typeface="Times New Roman" panose="02020603050405020304" pitchFamily="18" charset="0"/>
                <a:cs typeface="Times New Roman" panose="02020603050405020304" pitchFamily="18" charset="0"/>
              </a:rPr>
              <a:t>PyTorch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OpenVINO</a:t>
            </a:r>
            <a:r>
              <a:rPr lang="en-US"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Optimize for Cloud Deployment:</a:t>
            </a:r>
            <a:r>
              <a:rPr lang="en-US" sz="1600" dirty="0">
                <a:latin typeface="Times New Roman" panose="02020603050405020304" pitchFamily="18" charset="0"/>
                <a:cs typeface="Times New Roman" panose="02020603050405020304" pitchFamily="18" charset="0"/>
              </a:rPr>
              <a:t> Deploy on AWS, Google Cloud, or Azure for large-scale use.</a:t>
            </a:r>
          </a:p>
          <a:p>
            <a:pPr marL="0" indent="0">
              <a:buNone/>
            </a:pPr>
            <a:r>
              <a:rPr lang="en-US" sz="1600" b="1" dirty="0">
                <a:latin typeface="Times New Roman" panose="02020603050405020304" pitchFamily="18" charset="0"/>
                <a:cs typeface="Times New Roman" panose="02020603050405020304" pitchFamily="18" charset="0"/>
              </a:rPr>
              <a:t>2. Enhance User Experience in </a:t>
            </a:r>
            <a:r>
              <a:rPr lang="en-US" sz="1600" b="1" dirty="0" err="1">
                <a:latin typeface="Times New Roman" panose="02020603050405020304" pitchFamily="18" charset="0"/>
                <a:cs typeface="Times New Roman" panose="02020603050405020304" pitchFamily="18" charset="0"/>
              </a:rPr>
              <a:t>Gradio</a:t>
            </a:r>
            <a:r>
              <a:rPr lang="en-US" sz="1600" b="1" dirty="0">
                <a:latin typeface="Times New Roman" panose="02020603050405020304" pitchFamily="18" charset="0"/>
                <a:cs typeface="Times New Roman" panose="02020603050405020304" pitchFamily="18" charset="0"/>
              </a:rPr>
              <a:t> Web App</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Add Heatmap Visualization:</a:t>
            </a:r>
            <a:r>
              <a:rPr lang="en-US" sz="1600" dirty="0">
                <a:latin typeface="Times New Roman" panose="02020603050405020304" pitchFamily="18" charset="0"/>
                <a:cs typeface="Times New Roman" panose="02020603050405020304" pitchFamily="18" charset="0"/>
              </a:rPr>
              <a:t> Use Grad-CAM to highlight lesion areas contributing to the prediction.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Enable Multi-Image Uploads:</a:t>
            </a:r>
            <a:r>
              <a:rPr lang="en-US" sz="1600" dirty="0">
                <a:latin typeface="Times New Roman" panose="02020603050405020304" pitchFamily="18" charset="0"/>
                <a:cs typeface="Times New Roman" panose="02020603050405020304" pitchFamily="18" charset="0"/>
              </a:rPr>
              <a:t> Allow batch processing of multiple images.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Provide Explanations:</a:t>
            </a:r>
            <a:r>
              <a:rPr lang="en-US" sz="1600" dirty="0">
                <a:latin typeface="Times New Roman" panose="02020603050405020304" pitchFamily="18" charset="0"/>
                <a:cs typeface="Times New Roman" panose="02020603050405020304" pitchFamily="18" charset="0"/>
              </a:rPr>
              <a:t> Integrate LIME or SHAP to explain model decisions.</a:t>
            </a:r>
          </a:p>
          <a:p>
            <a:pPr marL="0" indent="0">
              <a:buNone/>
            </a:pPr>
            <a:r>
              <a:rPr lang="en-US" sz="1600" b="1" dirty="0">
                <a:latin typeface="Times New Roman" panose="02020603050405020304" pitchFamily="18" charset="0"/>
                <a:cs typeface="Times New Roman" panose="02020603050405020304" pitchFamily="18" charset="0"/>
              </a:rPr>
              <a:t>3. Integrate with Medical Databases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Real-Time Database Connectivity:</a:t>
            </a:r>
            <a:r>
              <a:rPr lang="en-US" sz="1600" dirty="0">
                <a:latin typeface="Times New Roman" panose="02020603050405020304" pitchFamily="18" charset="0"/>
                <a:cs typeface="Times New Roman" panose="02020603050405020304" pitchFamily="18" charset="0"/>
              </a:rPr>
              <a:t> Store patient records securely for future reference.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Electronic Health Record (EHR) Integration:</a:t>
            </a:r>
            <a:r>
              <a:rPr lang="en-US" sz="1600" dirty="0">
                <a:latin typeface="Times New Roman" panose="02020603050405020304" pitchFamily="18" charset="0"/>
                <a:cs typeface="Times New Roman" panose="02020603050405020304" pitchFamily="18" charset="0"/>
              </a:rPr>
              <a:t> Connect with hospital databases for easy access by dermatologists.</a:t>
            </a:r>
          </a:p>
          <a:p>
            <a:pPr marL="0" indent="0">
              <a:buNone/>
            </a:pPr>
            <a:r>
              <a:rPr lang="en-US" sz="1600" b="1" dirty="0">
                <a:latin typeface="Times New Roman" panose="02020603050405020304" pitchFamily="18" charset="0"/>
                <a:cs typeface="Times New Roman" panose="02020603050405020304" pitchFamily="18" charset="0"/>
              </a:rPr>
              <a:t>4. Expand Classification Scope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Detect Other Skin Conditions:</a:t>
            </a:r>
            <a:r>
              <a:rPr lang="en-US" sz="1600" dirty="0">
                <a:latin typeface="Times New Roman" panose="02020603050405020304" pitchFamily="18" charset="0"/>
                <a:cs typeface="Times New Roman" panose="02020603050405020304" pitchFamily="18" charset="0"/>
              </a:rPr>
              <a:t> Extend the model to classify acne, psoriasis, and other common skin diseases.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Incorporate Multi-Class or Multi-Label Classification:</a:t>
            </a:r>
            <a:r>
              <a:rPr lang="en-US" sz="1600" dirty="0">
                <a:latin typeface="Times New Roman" panose="02020603050405020304" pitchFamily="18" charset="0"/>
                <a:cs typeface="Times New Roman" panose="02020603050405020304" pitchFamily="18" charset="0"/>
              </a:rPr>
              <a:t> Allow multiple conditions to be detected in a single image.</a:t>
            </a:r>
          </a:p>
          <a:p>
            <a:pPr marL="0" indent="0">
              <a:buNone/>
            </a:pPr>
            <a:r>
              <a:rPr lang="en-US" sz="1600" b="1" dirty="0">
                <a:latin typeface="Times New Roman" panose="02020603050405020304" pitchFamily="18" charset="0"/>
                <a:cs typeface="Times New Roman" panose="02020603050405020304" pitchFamily="18" charset="0"/>
              </a:rPr>
              <a:t>5. Regulatory Compliance and Certification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Ensure Model Fairness:</a:t>
            </a:r>
            <a:r>
              <a:rPr lang="en-US" sz="1600" dirty="0">
                <a:latin typeface="Times New Roman" panose="02020603050405020304" pitchFamily="18" charset="0"/>
                <a:cs typeface="Times New Roman" panose="02020603050405020304" pitchFamily="18" charset="0"/>
              </a:rPr>
              <a:t> Test on diverse datasets to avoid biases.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FDA/CE Certification:</a:t>
            </a:r>
            <a:r>
              <a:rPr lang="en-US" sz="1600" dirty="0">
                <a:latin typeface="Times New Roman" panose="02020603050405020304" pitchFamily="18" charset="0"/>
                <a:cs typeface="Times New Roman" panose="02020603050405020304" pitchFamily="18" charset="0"/>
              </a:rPr>
              <a:t> Work towards making the model usable in real-world clinical applications.</a:t>
            </a:r>
          </a:p>
          <a:p>
            <a:pPr marL="0" indent="0" algn="just">
              <a:buNone/>
            </a:pPr>
            <a:endParaRPr lang="en-IN" sz="1600" dirty="0">
              <a:latin typeface="Times New Roman" panose="02020603050405020304" pitchFamily="18" charset="0"/>
              <a:cs typeface="Times New Roman" panose="02020603050405020304" pitchFamily="18" charset="0"/>
            </a:endParaRPr>
          </a:p>
          <a:p>
            <a:pPr marL="0" indent="0">
              <a:buNone/>
            </a:pPr>
            <a:endParaRPr lang="en-US" sz="1600" dirty="0"/>
          </a:p>
        </p:txBody>
      </p:sp>
      <p:sp>
        <p:nvSpPr>
          <p:cNvPr id="4" name="Footer Placeholder 3"/>
          <p:cNvSpPr>
            <a:spLocks noGrp="1"/>
          </p:cNvSpPr>
          <p:nvPr>
            <p:ph type="ftr" sz="quarter" idx="11"/>
          </p:nvPr>
        </p:nvSpPr>
        <p:spPr>
          <a:xfrm>
            <a:off x="4038600" y="6527078"/>
            <a:ext cx="4114800" cy="365125"/>
          </a:xfrm>
        </p:spPr>
        <p:txBody>
          <a:bodyPr/>
          <a:lstStyle/>
          <a:p>
            <a:r>
              <a:rPr lang="en-IN" dirty="0"/>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29</a:t>
            </a:fld>
            <a:endParaRPr lang="en-IN"/>
          </a:p>
        </p:txBody>
      </p:sp>
    </p:spTree>
    <p:extLst>
      <p:ext uri="{BB962C8B-B14F-4D97-AF65-F5344CB8AC3E}">
        <p14:creationId xmlns:p14="http://schemas.microsoft.com/office/powerpoint/2010/main" val="1810526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529397"/>
          </a:xfrm>
        </p:spPr>
        <p:txBody>
          <a:bodyPr>
            <a:noAutofit/>
          </a:bodyPr>
          <a:lstStyle/>
          <a:p>
            <a:r>
              <a:rPr lang="en-US" sz="3200" b="1" dirty="0">
                <a:latin typeface="Mongolian Baiti" panose="03000500000000000000" pitchFamily="66" charset="0"/>
                <a:cs typeface="Mongolian Baiti" panose="03000500000000000000" pitchFamily="66" charset="0"/>
              </a:rPr>
              <a:t>Introduction</a:t>
            </a:r>
            <a:endParaRPr lang="en-IN" sz="3200"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834887"/>
            <a:ext cx="10515600" cy="5597086"/>
          </a:xfrm>
        </p:spPr>
        <p:txBody>
          <a:bodyPr>
            <a:normAutofit fontScale="92500" lnSpcReduction="20000"/>
          </a:bodyPr>
          <a:lstStyle/>
          <a:p>
            <a:r>
              <a:rPr lang="en-US" sz="1800" dirty="0">
                <a:latin typeface="Times New Roman" panose="02020603050405020304" pitchFamily="18" charset="0"/>
                <a:cs typeface="Times New Roman" panose="02020603050405020304" pitchFamily="18" charset="0"/>
              </a:rPr>
              <a:t>Skin cancer poses a significant global health burden, with millions of new cases diagnosed each year. Among various types, </a:t>
            </a:r>
            <a:r>
              <a:rPr lang="en-US" sz="1800" b="1" dirty="0">
                <a:latin typeface="Times New Roman" panose="02020603050405020304" pitchFamily="18" charset="0"/>
                <a:cs typeface="Times New Roman" panose="02020603050405020304" pitchFamily="18" charset="0"/>
              </a:rPr>
              <a:t>melanoma</a:t>
            </a:r>
            <a:r>
              <a:rPr lang="en-US" sz="1800" dirty="0">
                <a:latin typeface="Times New Roman" panose="02020603050405020304" pitchFamily="18" charset="0"/>
                <a:cs typeface="Times New Roman" panose="02020603050405020304" pitchFamily="18" charset="0"/>
              </a:rPr>
              <a:t> is the most aggressive and life-threatening, making early detection crucial for effective treatment. Traditional diagnostic techniques involve visual inspection, </a:t>
            </a:r>
            <a:r>
              <a:rPr lang="en-US" sz="1800" dirty="0" err="1">
                <a:latin typeface="Times New Roman" panose="02020603050405020304" pitchFamily="18" charset="0"/>
                <a:cs typeface="Times New Roman" panose="02020603050405020304" pitchFamily="18" charset="0"/>
              </a:rPr>
              <a:t>dermoscopy</a:t>
            </a:r>
            <a:r>
              <a:rPr lang="en-US" sz="1800" dirty="0">
                <a:latin typeface="Times New Roman" panose="02020603050405020304" pitchFamily="18" charset="0"/>
                <a:cs typeface="Times New Roman" panose="02020603050405020304" pitchFamily="18" charset="0"/>
              </a:rPr>
              <a:t>, and biopsy, which, while effective, require expertise and are often time-consuming. The rise of deep learning and computer vision has introduced automated solutions for skin lesion classification, offering faster and more accessible diagnostic assistance.</a:t>
            </a:r>
          </a:p>
          <a:p>
            <a:r>
              <a:rPr lang="en-US" sz="1800" dirty="0">
                <a:latin typeface="Times New Roman" panose="02020603050405020304" pitchFamily="18" charset="0"/>
                <a:cs typeface="Times New Roman" panose="02020603050405020304" pitchFamily="18" charset="0"/>
              </a:rPr>
              <a:t>Convolutional Neural Networks (CNNs) have shown remarkable performance in medical image analysis, particularly in tasks like skin lesion classification. However, traditional deep learning models are computationally expensive, making them less practical for real-world deployment. To address this challenge, we employ </a:t>
            </a:r>
            <a:r>
              <a:rPr lang="en-US" sz="1800" b="1" dirty="0">
                <a:latin typeface="Times New Roman" panose="02020603050405020304" pitchFamily="18" charset="0"/>
                <a:cs typeface="Times New Roman" panose="02020603050405020304" pitchFamily="18" charset="0"/>
              </a:rPr>
              <a:t>custom CNN</a:t>
            </a:r>
            <a:r>
              <a:rPr lang="en-US" sz="1800" dirty="0">
                <a:latin typeface="Times New Roman" panose="02020603050405020304" pitchFamily="18" charset="0"/>
                <a:cs typeface="Times New Roman" panose="02020603050405020304" pitchFamily="18" charset="0"/>
              </a:rPr>
              <a:t>, a lightweight deep learning architecture optimized for mobile and edge computing applications. </a:t>
            </a:r>
          </a:p>
          <a:p>
            <a:r>
              <a:rPr lang="en-US" sz="1800" dirty="0">
                <a:latin typeface="Times New Roman" panose="02020603050405020304" pitchFamily="18" charset="0"/>
                <a:cs typeface="Times New Roman" panose="02020603050405020304" pitchFamily="18" charset="0"/>
              </a:rPr>
              <a:t>In this study, we train </a:t>
            </a:r>
            <a:r>
              <a:rPr lang="en-US" sz="1800" dirty="0" err="1">
                <a:latin typeface="Times New Roman" panose="02020603050405020304" pitchFamily="18" charset="0"/>
                <a:cs typeface="Times New Roman" panose="02020603050405020304" pitchFamily="18" charset="0"/>
              </a:rPr>
              <a:t>MobileNet</a:t>
            </a:r>
            <a:r>
              <a:rPr lang="en-US" sz="1800" dirty="0">
                <a:latin typeface="Times New Roman" panose="02020603050405020304" pitchFamily="18" charset="0"/>
                <a:cs typeface="Times New Roman" panose="02020603050405020304" pitchFamily="18" charset="0"/>
              </a:rPr>
              <a:t> on the HAM10000 dataset, a large collection of </a:t>
            </a:r>
            <a:r>
              <a:rPr lang="en-US" sz="1800" dirty="0" err="1">
                <a:latin typeface="Times New Roman" panose="02020603050405020304" pitchFamily="18" charset="0"/>
                <a:cs typeface="Times New Roman" panose="02020603050405020304" pitchFamily="18" charset="0"/>
              </a:rPr>
              <a:t>dermoscopic</a:t>
            </a:r>
            <a:r>
              <a:rPr lang="en-US" sz="1800" dirty="0">
                <a:latin typeface="Times New Roman" panose="02020603050405020304" pitchFamily="18" charset="0"/>
                <a:cs typeface="Times New Roman" panose="02020603050405020304" pitchFamily="18" charset="0"/>
              </a:rPr>
              <a:t> images with seven distinct skin lesion types. Given the inherent class imbalance in the dataset, we apply techniques such as data augmentation, class weighting, and focal loss to enhance model generalization. Furthermore, to make the model accessible to a wider audience, we develop a </a:t>
            </a:r>
            <a:r>
              <a:rPr lang="en-US" sz="1800" dirty="0" err="1">
                <a:latin typeface="Times New Roman" panose="02020603050405020304" pitchFamily="18" charset="0"/>
                <a:cs typeface="Times New Roman" panose="02020603050405020304" pitchFamily="18" charset="0"/>
              </a:rPr>
              <a:t>Gradio</a:t>
            </a:r>
            <a:r>
              <a:rPr lang="en-US" sz="1800" dirty="0">
                <a:latin typeface="Times New Roman" panose="02020603050405020304" pitchFamily="18" charset="0"/>
                <a:cs typeface="Times New Roman" panose="02020603050405020304" pitchFamily="18" charset="0"/>
              </a:rPr>
              <a:t>-based web application, allowing users to upload images, visualize probability-based predictions, and interact with the model effortlessly.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key objectives of this project include:</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Developing an efficient deep learning model for skin lesion classification.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Addressing class imbalance through advanced training techniques.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Deploying a user-friendly </a:t>
            </a:r>
            <a:r>
              <a:rPr lang="en-US" sz="1800" dirty="0" err="1">
                <a:latin typeface="Times New Roman" panose="02020603050405020304" pitchFamily="18" charset="0"/>
                <a:cs typeface="Times New Roman" panose="02020603050405020304" pitchFamily="18" charset="0"/>
              </a:rPr>
              <a:t>Gradio</a:t>
            </a:r>
            <a:r>
              <a:rPr lang="en-US" sz="1800" dirty="0">
                <a:latin typeface="Times New Roman" panose="02020603050405020304" pitchFamily="18" charset="0"/>
                <a:cs typeface="Times New Roman" panose="02020603050405020304" pitchFamily="18" charset="0"/>
              </a:rPr>
              <a:t> web app for real-time skin lesion classification.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Providing accurate probability distributions to enhance interpretability for dermatologists.</a:t>
            </a:r>
          </a:p>
          <a:p>
            <a:r>
              <a:rPr lang="en-US" sz="1800" dirty="0">
                <a:latin typeface="Times New Roman" panose="02020603050405020304" pitchFamily="18" charset="0"/>
                <a:cs typeface="Times New Roman" panose="02020603050405020304" pitchFamily="18" charset="0"/>
              </a:rPr>
              <a:t>Through this study, we aim to contribute towards </a:t>
            </a:r>
            <a:r>
              <a:rPr lang="en-US" sz="1800" b="1" dirty="0">
                <a:latin typeface="Times New Roman" panose="02020603050405020304" pitchFamily="18" charset="0"/>
                <a:cs typeface="Times New Roman" panose="02020603050405020304" pitchFamily="18" charset="0"/>
              </a:rPr>
              <a:t>AI-assisted dermatology</a:t>
            </a:r>
            <a:r>
              <a:rPr lang="en-US" sz="1800" dirty="0">
                <a:latin typeface="Times New Roman" panose="02020603050405020304" pitchFamily="18" charset="0"/>
                <a:cs typeface="Times New Roman" panose="02020603050405020304" pitchFamily="18" charset="0"/>
              </a:rPr>
              <a:t>, offering a potential tool for early-stage skin cancer detection and improved diagnostic efficiency.</a:t>
            </a:r>
          </a:p>
          <a:p>
            <a:pPr marL="0" indent="0" algn="just">
              <a:buNone/>
            </a:pPr>
            <a:endParaRPr lang="en-IN"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038600" y="6481041"/>
            <a:ext cx="4114800" cy="365125"/>
          </a:xfrm>
        </p:spPr>
        <p:txBody>
          <a:bodyPr/>
          <a:lstStyle/>
          <a:p>
            <a:r>
              <a:rPr lang="en-IN" dirty="0"/>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3</a:t>
            </a:fld>
            <a:endParaRPr lang="en-IN"/>
          </a:p>
        </p:txBody>
      </p:sp>
    </p:spTree>
    <p:extLst>
      <p:ext uri="{BB962C8B-B14F-4D97-AF65-F5344CB8AC3E}">
        <p14:creationId xmlns:p14="http://schemas.microsoft.com/office/powerpoint/2010/main" val="256534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E879-FCCA-DC59-0616-3CCAC30F6114}"/>
              </a:ext>
            </a:extLst>
          </p:cNvPr>
          <p:cNvSpPr>
            <a:spLocks noGrp="1"/>
          </p:cNvSpPr>
          <p:nvPr>
            <p:ph type="title"/>
          </p:nvPr>
        </p:nvSpPr>
        <p:spPr>
          <a:xfrm>
            <a:off x="838200" y="295552"/>
            <a:ext cx="10515600" cy="469762"/>
          </a:xfrm>
        </p:spPr>
        <p:txBody>
          <a:bodyPr>
            <a:normAutofit fontScale="90000"/>
          </a:bodyPr>
          <a:lstStyle/>
          <a:p>
            <a:r>
              <a:rPr lang="en-US" sz="3200" b="1" dirty="0">
                <a:latin typeface="Mongolian Baiti" panose="03000500000000000000" pitchFamily="66" charset="0"/>
                <a:cs typeface="Mongolian Baiti" panose="03000500000000000000" pitchFamily="66" charset="0"/>
              </a:rPr>
              <a:t>References </a:t>
            </a:r>
            <a:endParaRPr lang="en-IN" sz="3200" dirty="0"/>
          </a:p>
        </p:txBody>
      </p:sp>
      <p:sp>
        <p:nvSpPr>
          <p:cNvPr id="3" name="Content Placeholder 2">
            <a:extLst>
              <a:ext uri="{FF2B5EF4-FFF2-40B4-BE49-F238E27FC236}">
                <a16:creationId xmlns:a16="http://schemas.microsoft.com/office/drawing/2014/main" id="{EA06D948-B8AE-6FB6-B0B3-EF8A6ED2A4C4}"/>
              </a:ext>
            </a:extLst>
          </p:cNvPr>
          <p:cNvSpPr>
            <a:spLocks noGrp="1"/>
          </p:cNvSpPr>
          <p:nvPr>
            <p:ph idx="1"/>
          </p:nvPr>
        </p:nvSpPr>
        <p:spPr>
          <a:xfrm>
            <a:off x="838200" y="1093304"/>
            <a:ext cx="10515600" cy="5083659"/>
          </a:xfrm>
        </p:spPr>
        <p:txBody>
          <a:bodyPr>
            <a:normAutofit fontScale="85000" lnSpcReduction="20000"/>
          </a:bodyPr>
          <a:lstStyle/>
          <a:p>
            <a:pPr marL="0" indent="0">
              <a:buNone/>
            </a:pPr>
            <a:r>
              <a:rPr lang="en-US" sz="2400" b="1" dirty="0"/>
              <a:t>Base Paper:</a:t>
            </a:r>
          </a:p>
          <a:p>
            <a:r>
              <a:rPr lang="en-US" sz="2400" dirty="0"/>
              <a:t>Nils </a:t>
            </a:r>
            <a:r>
              <a:rPr lang="en-US" sz="2400" dirty="0" err="1"/>
              <a:t>Gessert</a:t>
            </a:r>
            <a:r>
              <a:rPr lang="en-US" sz="2400" dirty="0"/>
              <a:t>, Maximilian Nielsen, Mohsin Shaikh, Rene </a:t>
            </a:r>
            <a:r>
              <a:rPr lang="en-US" sz="2400" dirty="0" err="1"/>
              <a:t>Wener</a:t>
            </a:r>
            <a:r>
              <a:rPr lang="en-US" sz="2400" dirty="0"/>
              <a:t>, Alexander </a:t>
            </a:r>
            <a:r>
              <a:rPr lang="en-US" sz="2400" dirty="0" err="1"/>
              <a:t>Schlaefer</a:t>
            </a:r>
            <a:r>
              <a:rPr lang="en-US" sz="2400" dirty="0"/>
              <a:t> (2020), “Skin Lesion classification using ensembles of multi-resolution </a:t>
            </a:r>
            <a:r>
              <a:rPr lang="en-US" sz="2400" dirty="0" err="1"/>
              <a:t>EfficientNets</a:t>
            </a:r>
            <a:r>
              <a:rPr lang="en-US" sz="2400" dirty="0"/>
              <a:t> with meta data” in Elsevier </a:t>
            </a:r>
          </a:p>
          <a:p>
            <a:r>
              <a:rPr lang="en-US" sz="2400" dirty="0"/>
              <a:t>DOI: </a:t>
            </a:r>
            <a:r>
              <a:rPr lang="en-US" sz="2400" dirty="0">
                <a:hlinkClick r:id="rId2"/>
              </a:rPr>
              <a:t>https://doi.org/10.1016/j.mex.2020.100864</a:t>
            </a:r>
            <a:endParaRPr lang="en-US" sz="2400" dirty="0"/>
          </a:p>
          <a:p>
            <a:pPr marL="0" indent="0">
              <a:buNone/>
            </a:pPr>
            <a:r>
              <a:rPr lang="en-US" sz="2400" b="1" dirty="0"/>
              <a:t>Related Papers:</a:t>
            </a:r>
          </a:p>
          <a:p>
            <a:r>
              <a:rPr lang="en-IN" sz="2400" dirty="0" err="1"/>
              <a:t>Bhuvaneshwari</a:t>
            </a:r>
            <a:r>
              <a:rPr lang="en-IN" sz="2400" dirty="0"/>
              <a:t> Shetty , Roshan Fernandes , Anisha P. Rodrigues , Rajeswari </a:t>
            </a:r>
            <a:r>
              <a:rPr lang="en-IN" sz="2400" dirty="0" err="1"/>
              <a:t>Chengoden</a:t>
            </a:r>
            <a:r>
              <a:rPr lang="en-IN" sz="2400" dirty="0"/>
              <a:t> ,Sweta Bhattacharya &amp; </a:t>
            </a:r>
            <a:r>
              <a:rPr lang="en-IN" sz="2400" dirty="0" err="1"/>
              <a:t>Kuruva</a:t>
            </a:r>
            <a:r>
              <a:rPr lang="en-IN" sz="2400" dirty="0"/>
              <a:t> </a:t>
            </a:r>
            <a:r>
              <a:rPr lang="en-IN" sz="2400" dirty="0" err="1"/>
              <a:t>Lakshmanna</a:t>
            </a:r>
            <a:r>
              <a:rPr lang="en-IN" sz="2400" dirty="0"/>
              <a:t>  (2022), “</a:t>
            </a:r>
            <a:r>
              <a:rPr lang="en-US" sz="2400" dirty="0"/>
              <a:t>Skin lesion classification of </a:t>
            </a:r>
            <a:r>
              <a:rPr lang="en-US" sz="2400" dirty="0" err="1"/>
              <a:t>dermoscopic</a:t>
            </a:r>
            <a:r>
              <a:rPr lang="en-US" sz="2400" dirty="0"/>
              <a:t> images using machine learning and convolutional neural network”, Sci Rep 12, 18134. </a:t>
            </a:r>
          </a:p>
          <a:p>
            <a:r>
              <a:rPr lang="en-US" sz="2400" dirty="0"/>
              <a:t>DOI: </a:t>
            </a:r>
            <a:r>
              <a:rPr lang="en-US" sz="2400" dirty="0">
                <a:hlinkClick r:id="rId3"/>
              </a:rPr>
              <a:t>https://doi.org/10.1038/s41598-022-22644-9</a:t>
            </a:r>
            <a:endParaRPr lang="en-US" sz="2400" dirty="0"/>
          </a:p>
          <a:p>
            <a:r>
              <a:rPr lang="en-US" sz="2400" dirty="0" err="1">
                <a:latin typeface="URWPalladioL-Roma"/>
              </a:rPr>
              <a:t>Thwin</a:t>
            </a:r>
            <a:r>
              <a:rPr lang="en-US" sz="2400" dirty="0">
                <a:latin typeface="URWPalladioL-Roma"/>
              </a:rPr>
              <a:t>, S. M., &amp; Park, H.-S. (2024). Skin Lesion Classification Using a Deep Ensemble Model. Applied Sciences, 14(13), 5599. </a:t>
            </a:r>
          </a:p>
          <a:p>
            <a:r>
              <a:rPr lang="en-US" sz="2400" dirty="0">
                <a:latin typeface="URWPalladioL-Roma"/>
              </a:rPr>
              <a:t>DOI: </a:t>
            </a:r>
            <a:r>
              <a:rPr lang="en-US" sz="2400" dirty="0">
                <a:latin typeface="URWPalladioL-Roma"/>
                <a:hlinkClick r:id="rId4"/>
              </a:rPr>
              <a:t>https://doi.org/10.3390/app14135599</a:t>
            </a:r>
            <a:endParaRPr lang="en-US" sz="2400" dirty="0">
              <a:latin typeface="URWPalladioL-Roma"/>
            </a:endParaRPr>
          </a:p>
          <a:p>
            <a:r>
              <a:rPr lang="en-IN" sz="2400" dirty="0">
                <a:latin typeface="URWPalladioL-Roma"/>
              </a:rPr>
              <a:t>A. Afroz, R. Zia, A. O. Garcia, M. U. Khan, U. Jilani and K. M. Ahmed (2022) "Skin lesion classification using machine learning approach: A survey," 2022 Global Conference on Wireless and Optical Technologies (GCWOT), Malaga, Spain, 2022, pp. 1-8 </a:t>
            </a:r>
          </a:p>
          <a:p>
            <a:r>
              <a:rPr lang="en-IN" sz="2400" dirty="0">
                <a:latin typeface="URWPalladioL-Roma"/>
              </a:rPr>
              <a:t>DOI: 10.1109/GCWOT53057.2022.9772915.</a:t>
            </a:r>
          </a:p>
          <a:p>
            <a:pPr marL="0" indent="0">
              <a:buNone/>
            </a:pPr>
            <a:r>
              <a:rPr lang="en-IN" sz="2400" dirty="0"/>
              <a:t> </a:t>
            </a:r>
          </a:p>
          <a:p>
            <a:pPr marL="0" indent="0">
              <a:buNone/>
            </a:pPr>
            <a:endParaRPr lang="en-IN" sz="2400" dirty="0"/>
          </a:p>
          <a:p>
            <a:pPr marL="228600" lvl="0" indent="-50800" algn="l" rtl="0">
              <a:lnSpc>
                <a:spcPct val="90000"/>
              </a:lnSpc>
              <a:spcBef>
                <a:spcPts val="0"/>
              </a:spcBef>
              <a:spcAft>
                <a:spcPts val="0"/>
              </a:spcAft>
              <a:buClr>
                <a:schemeClr val="dk1"/>
              </a:buClr>
              <a:buSzPts val="2800"/>
              <a:buNone/>
            </a:pPr>
            <a:endParaRPr lang="en-US" sz="2400" dirty="0"/>
          </a:p>
          <a:p>
            <a:pPr marL="228600" lvl="0" indent="-50800" algn="just" rtl="0">
              <a:lnSpc>
                <a:spcPct val="90000"/>
              </a:lnSpc>
              <a:spcBef>
                <a:spcPts val="0"/>
              </a:spcBef>
              <a:spcAft>
                <a:spcPts val="0"/>
              </a:spcAft>
              <a:buClr>
                <a:schemeClr val="dk1"/>
              </a:buClr>
              <a:buSzPts val="2800"/>
              <a:buNone/>
            </a:pPr>
            <a:endParaRPr lang="en-IN" sz="2400" dirty="0"/>
          </a:p>
          <a:p>
            <a:pPr marL="0" indent="0">
              <a:buNone/>
            </a:pPr>
            <a:endParaRPr lang="en-IN" sz="2400" dirty="0"/>
          </a:p>
        </p:txBody>
      </p:sp>
      <p:sp>
        <p:nvSpPr>
          <p:cNvPr id="4" name="Footer Placeholder 3">
            <a:extLst>
              <a:ext uri="{FF2B5EF4-FFF2-40B4-BE49-F238E27FC236}">
                <a16:creationId xmlns:a16="http://schemas.microsoft.com/office/drawing/2014/main" id="{8A5D2E89-4DB5-83EE-42E2-219DD1397A79}"/>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043AE9EC-4D3A-EB02-BC1B-6265A76BB041}"/>
              </a:ext>
            </a:extLst>
          </p:cNvPr>
          <p:cNvSpPr>
            <a:spLocks noGrp="1"/>
          </p:cNvSpPr>
          <p:nvPr>
            <p:ph type="sldNum" sz="quarter" idx="12"/>
          </p:nvPr>
        </p:nvSpPr>
        <p:spPr/>
        <p:txBody>
          <a:bodyPr/>
          <a:lstStyle/>
          <a:p>
            <a:fld id="{90EDC104-672A-4227-99C4-0E2CC007FDBA}" type="slidenum">
              <a:rPr lang="en-IN" smtClean="0"/>
              <a:t>30</a:t>
            </a:fld>
            <a:endParaRPr lang="en-IN"/>
          </a:p>
        </p:txBody>
      </p:sp>
    </p:spTree>
    <p:extLst>
      <p:ext uri="{BB962C8B-B14F-4D97-AF65-F5344CB8AC3E}">
        <p14:creationId xmlns:p14="http://schemas.microsoft.com/office/powerpoint/2010/main" val="72864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normAutofit/>
          </a:bodyPr>
          <a:lstStyle/>
          <a:p>
            <a:pPr>
              <a:tabLst>
                <a:tab pos="1528763" algn="l"/>
              </a:tabLst>
            </a:pPr>
            <a:r>
              <a:rPr lang="en-US" sz="3600" b="1" dirty="0">
                <a:latin typeface="Mongolian Baiti" panose="03000500000000000000" pitchFamily="66" charset="0"/>
                <a:cs typeface="Mongolian Baiti" panose="03000500000000000000" pitchFamily="66" charset="0"/>
              </a:rPr>
              <a:t>Problem Statement</a:t>
            </a:r>
            <a:endParaRPr lang="en-IN" sz="36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1825625"/>
            <a:ext cx="10515600" cy="3889375"/>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Skin cancer, particularly melanoma, is one of the deadliest forms of cancer, and early detection is crucial for effective treatment. However, traditional diagnostic methods rely on expert dermatologists, which can be time-consuming and prone to human error. This project aims to develop an AI-powered deep learning model for automated melanoma classification using skin lesion images. By leveraging Convolutional Neural Networks (CNNs) and advanced image processing techniques, the system will enhance diagnostic accuracy, reduce the burden on healthcare professionals, and enable early detection, ultimately improving patient outcomes.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a:t>
            </a:fld>
            <a:endParaRPr lang="en-IN"/>
          </a:p>
        </p:txBody>
      </p:sp>
    </p:spTree>
    <p:extLst>
      <p:ext uri="{BB962C8B-B14F-4D97-AF65-F5344CB8AC3E}">
        <p14:creationId xmlns:p14="http://schemas.microsoft.com/office/powerpoint/2010/main" val="289840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5C70-A359-C47A-660A-869C96579311}"/>
              </a:ext>
            </a:extLst>
          </p:cNvPr>
          <p:cNvSpPr>
            <a:spLocks noGrp="1"/>
          </p:cNvSpPr>
          <p:nvPr>
            <p:ph type="title"/>
          </p:nvPr>
        </p:nvSpPr>
        <p:spPr>
          <a:xfrm>
            <a:off x="838200" y="222994"/>
            <a:ext cx="10515600" cy="365126"/>
          </a:xfrm>
        </p:spPr>
        <p:txBody>
          <a:bodyPr>
            <a:noAutofit/>
          </a:bodyPr>
          <a:lstStyle/>
          <a:p>
            <a:r>
              <a:rPr lang="en-US" sz="2400" b="1" dirty="0">
                <a:latin typeface="Times New Roman" panose="02020603050405020304" pitchFamily="18" charset="0"/>
                <a:cs typeface="Times New Roman" panose="02020603050405020304" pitchFamily="18" charset="0"/>
              </a:rPr>
              <a:t>Exploratory Data Analysis</a:t>
            </a:r>
            <a:endParaRPr lang="en-IN"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D793198-82D3-49B9-F73A-AA7FE71A8FDD}"/>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E23F1615-166E-CB88-7CF0-08E33BAFB961}"/>
              </a:ext>
            </a:extLst>
          </p:cNvPr>
          <p:cNvSpPr>
            <a:spLocks noGrp="1"/>
          </p:cNvSpPr>
          <p:nvPr>
            <p:ph type="sldNum" sz="quarter" idx="12"/>
          </p:nvPr>
        </p:nvSpPr>
        <p:spPr/>
        <p:txBody>
          <a:bodyPr/>
          <a:lstStyle/>
          <a:p>
            <a:fld id="{90EDC104-672A-4227-99C4-0E2CC007FDBA}" type="slidenum">
              <a:rPr lang="en-IN" smtClean="0"/>
              <a:t>5</a:t>
            </a:fld>
            <a:endParaRPr lang="en-IN"/>
          </a:p>
        </p:txBody>
      </p:sp>
      <p:sp>
        <p:nvSpPr>
          <p:cNvPr id="3" name="Title 1">
            <a:extLst>
              <a:ext uri="{FF2B5EF4-FFF2-40B4-BE49-F238E27FC236}">
                <a16:creationId xmlns:a16="http://schemas.microsoft.com/office/drawing/2014/main" id="{10798C50-80DA-A92E-E469-D23027427A88}"/>
              </a:ext>
            </a:extLst>
          </p:cNvPr>
          <p:cNvSpPr txBox="1">
            <a:spLocks/>
          </p:cNvSpPr>
          <p:nvPr/>
        </p:nvSpPr>
        <p:spPr>
          <a:xfrm>
            <a:off x="838200" y="676996"/>
            <a:ext cx="10515600" cy="649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Class Distribution</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0EB5A37-196C-D706-154F-C77ADC5F548A}"/>
              </a:ext>
            </a:extLst>
          </p:cNvPr>
          <p:cNvPicPr>
            <a:picLocks noChangeAspect="1"/>
          </p:cNvPicPr>
          <p:nvPr/>
        </p:nvPicPr>
        <p:blipFill>
          <a:blip r:embed="rId2"/>
          <a:srcRect l="24396" t="27399" r="39423" b="7315"/>
          <a:stretch/>
        </p:blipFill>
        <p:spPr>
          <a:xfrm>
            <a:off x="3301339" y="1311871"/>
            <a:ext cx="5747657" cy="5059364"/>
          </a:xfrm>
          <a:prstGeom prst="rect">
            <a:avLst/>
          </a:prstGeom>
        </p:spPr>
      </p:pic>
    </p:spTree>
    <p:extLst>
      <p:ext uri="{BB962C8B-B14F-4D97-AF65-F5344CB8AC3E}">
        <p14:creationId xmlns:p14="http://schemas.microsoft.com/office/powerpoint/2010/main" val="229290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5C5904-D7CB-A9A0-3F73-E3494DE57701}"/>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3D8C0003-D5DE-3E6D-5287-23F15A6909A5}"/>
              </a:ext>
            </a:extLst>
          </p:cNvPr>
          <p:cNvSpPr>
            <a:spLocks noGrp="1"/>
          </p:cNvSpPr>
          <p:nvPr>
            <p:ph type="sldNum" sz="quarter" idx="12"/>
          </p:nvPr>
        </p:nvSpPr>
        <p:spPr/>
        <p:txBody>
          <a:bodyPr/>
          <a:lstStyle/>
          <a:p>
            <a:fld id="{90EDC104-672A-4227-99C4-0E2CC007FDBA}" type="slidenum">
              <a:rPr lang="en-IN" smtClean="0"/>
              <a:t>6</a:t>
            </a:fld>
            <a:endParaRPr lang="en-IN"/>
          </a:p>
        </p:txBody>
      </p:sp>
      <p:sp>
        <p:nvSpPr>
          <p:cNvPr id="6" name="Google Shape;139;p7">
            <a:extLst>
              <a:ext uri="{FF2B5EF4-FFF2-40B4-BE49-F238E27FC236}">
                <a16:creationId xmlns:a16="http://schemas.microsoft.com/office/drawing/2014/main" id="{4C00F3D3-1B9F-57C9-FE9B-F5C222D0D5F8}"/>
              </a:ext>
            </a:extLst>
          </p:cNvPr>
          <p:cNvSpPr txBox="1">
            <a:spLocks/>
          </p:cNvSpPr>
          <p:nvPr/>
        </p:nvSpPr>
        <p:spPr>
          <a:xfrm>
            <a:off x="838200" y="479526"/>
            <a:ext cx="10515600" cy="448791"/>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400" b="1" dirty="0">
                <a:latin typeface="Times New Roman" panose="02020603050405020304" pitchFamily="18" charset="0"/>
                <a:cs typeface="Times New Roman" panose="02020603050405020304" pitchFamily="18" charset="0"/>
              </a:rPr>
              <a:t>Count of class imbalance: </a:t>
            </a:r>
          </a:p>
        </p:txBody>
      </p:sp>
      <p:pic>
        <p:nvPicPr>
          <p:cNvPr id="7" name="Picture 6">
            <a:extLst>
              <a:ext uri="{FF2B5EF4-FFF2-40B4-BE49-F238E27FC236}">
                <a16:creationId xmlns:a16="http://schemas.microsoft.com/office/drawing/2014/main" id="{2AB31F81-9E2B-4F49-FF6D-8D2BB5A07899}"/>
              </a:ext>
            </a:extLst>
          </p:cNvPr>
          <p:cNvPicPr>
            <a:picLocks noChangeAspect="1"/>
          </p:cNvPicPr>
          <p:nvPr/>
        </p:nvPicPr>
        <p:blipFill>
          <a:blip r:embed="rId2"/>
          <a:srcRect l="20357" t="32966" r="16676" b="1992"/>
          <a:stretch/>
        </p:blipFill>
        <p:spPr>
          <a:xfrm>
            <a:off x="2070456" y="1334004"/>
            <a:ext cx="7676942" cy="4460597"/>
          </a:xfrm>
          <a:prstGeom prst="rect">
            <a:avLst/>
          </a:prstGeom>
        </p:spPr>
      </p:pic>
    </p:spTree>
    <p:extLst>
      <p:ext uri="{BB962C8B-B14F-4D97-AF65-F5344CB8AC3E}">
        <p14:creationId xmlns:p14="http://schemas.microsoft.com/office/powerpoint/2010/main" val="283814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4">
            <a:extLst>
              <a:ext uri="{FF2B5EF4-FFF2-40B4-BE49-F238E27FC236}">
                <a16:creationId xmlns:a16="http://schemas.microsoft.com/office/drawing/2014/main" id="{08544017-6189-7738-109D-6D9057A1B2CC}"/>
              </a:ext>
            </a:extLst>
          </p:cNvPr>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 name="Title 10">
            <a:extLst>
              <a:ext uri="{FF2B5EF4-FFF2-40B4-BE49-F238E27FC236}">
                <a16:creationId xmlns:a16="http://schemas.microsoft.com/office/drawing/2014/main" id="{56B7F327-7861-FA0C-052B-5CD4DA410874}"/>
              </a:ext>
            </a:extLst>
          </p:cNvPr>
          <p:cNvSpPr>
            <a:spLocks noGrp="1"/>
          </p:cNvSpPr>
          <p:nvPr>
            <p:ph type="title"/>
          </p:nvPr>
        </p:nvSpPr>
        <p:spPr>
          <a:xfrm>
            <a:off x="838200" y="396297"/>
            <a:ext cx="10515600" cy="830629"/>
          </a:xfrm>
        </p:spPr>
        <p:txBody>
          <a:bodyPr>
            <a:normAutofit/>
          </a:bodyPr>
          <a:lstStyle/>
          <a:p>
            <a:r>
              <a:rPr lang="en-US" sz="3200" b="1" dirty="0">
                <a:latin typeface="Times New Roman" panose="02020603050405020304" pitchFamily="18" charset="0"/>
                <a:cs typeface="Times New Roman" panose="02020603050405020304" pitchFamily="18" charset="0"/>
              </a:rPr>
              <a:t>Balanced Classes</a:t>
            </a:r>
            <a:endParaRPr lang="en-IN"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419B4CE-EA6B-CC97-48EB-00716D5B496D}"/>
              </a:ext>
            </a:extLst>
          </p:cNvPr>
          <p:cNvPicPr>
            <a:picLocks noChangeAspect="1"/>
          </p:cNvPicPr>
          <p:nvPr/>
        </p:nvPicPr>
        <p:blipFill>
          <a:blip r:embed="rId2"/>
          <a:srcRect l="8819" t="65641" r="74121" b="12088"/>
          <a:stretch/>
        </p:blipFill>
        <p:spPr>
          <a:xfrm>
            <a:off x="983673" y="2431099"/>
            <a:ext cx="2080008" cy="1527349"/>
          </a:xfrm>
          <a:prstGeom prst="rect">
            <a:avLst/>
          </a:prstGeom>
        </p:spPr>
      </p:pic>
      <p:pic>
        <p:nvPicPr>
          <p:cNvPr id="4" name="Picture 3">
            <a:extLst>
              <a:ext uri="{FF2B5EF4-FFF2-40B4-BE49-F238E27FC236}">
                <a16:creationId xmlns:a16="http://schemas.microsoft.com/office/drawing/2014/main" id="{A4DD1625-1106-FFAE-9E48-CC0D531009F4}"/>
              </a:ext>
            </a:extLst>
          </p:cNvPr>
          <p:cNvPicPr>
            <a:picLocks noChangeAspect="1"/>
          </p:cNvPicPr>
          <p:nvPr/>
        </p:nvPicPr>
        <p:blipFill>
          <a:blip r:embed="rId3"/>
          <a:srcRect l="10797" t="29451" r="29375" b="4907"/>
          <a:stretch/>
        </p:blipFill>
        <p:spPr>
          <a:xfrm>
            <a:off x="4132681" y="1435299"/>
            <a:ext cx="7636184" cy="4712677"/>
          </a:xfrm>
          <a:prstGeom prst="rect">
            <a:avLst/>
          </a:prstGeom>
        </p:spPr>
      </p:pic>
    </p:spTree>
    <p:extLst>
      <p:ext uri="{BB962C8B-B14F-4D97-AF65-F5344CB8AC3E}">
        <p14:creationId xmlns:p14="http://schemas.microsoft.com/office/powerpoint/2010/main" val="3773508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4">
            <a:extLst>
              <a:ext uri="{FF2B5EF4-FFF2-40B4-BE49-F238E27FC236}">
                <a16:creationId xmlns:a16="http://schemas.microsoft.com/office/drawing/2014/main" id="{1077A2EC-1876-E7F7-9696-73E3CD6A05A3}"/>
              </a:ext>
            </a:extLst>
          </p:cNvPr>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 name="Title 1">
            <a:extLst>
              <a:ext uri="{FF2B5EF4-FFF2-40B4-BE49-F238E27FC236}">
                <a16:creationId xmlns:a16="http://schemas.microsoft.com/office/drawing/2014/main" id="{71ED6F4E-5BA2-92A4-526C-BF532D63F076}"/>
              </a:ext>
            </a:extLst>
          </p:cNvPr>
          <p:cNvSpPr>
            <a:spLocks noGrp="1"/>
          </p:cNvSpPr>
          <p:nvPr>
            <p:ph type="title"/>
          </p:nvPr>
        </p:nvSpPr>
        <p:spPr>
          <a:xfrm>
            <a:off x="838200" y="365126"/>
            <a:ext cx="10515600" cy="750242"/>
          </a:xfrm>
        </p:spPr>
        <p:txBody>
          <a:bodyPr>
            <a:normAutofit/>
          </a:bodyPr>
          <a:lstStyle/>
          <a:p>
            <a:r>
              <a:rPr lang="en-US" sz="3200" b="1" dirty="0">
                <a:latin typeface="Times New Roman" panose="02020603050405020304" pitchFamily="18" charset="0"/>
                <a:cs typeface="Times New Roman" panose="02020603050405020304" pitchFamily="18" charset="0"/>
              </a:rPr>
              <a:t>Correlation Matrix</a:t>
            </a:r>
            <a:endParaRPr lang="en-IN" sz="32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396611C-1DCC-19FF-3113-986CE4228702}"/>
              </a:ext>
            </a:extLst>
          </p:cNvPr>
          <p:cNvPicPr>
            <a:picLocks noChangeAspect="1"/>
          </p:cNvPicPr>
          <p:nvPr/>
        </p:nvPicPr>
        <p:blipFill>
          <a:blip r:embed="rId2"/>
          <a:srcRect l="23901" t="25201" r="30851" b="5171"/>
          <a:stretch/>
        </p:blipFill>
        <p:spPr>
          <a:xfrm>
            <a:off x="2719526" y="1200248"/>
            <a:ext cx="7043894" cy="4775095"/>
          </a:xfrm>
          <a:prstGeom prst="rect">
            <a:avLst/>
          </a:prstGeom>
        </p:spPr>
      </p:pic>
    </p:spTree>
    <p:extLst>
      <p:ext uri="{BB962C8B-B14F-4D97-AF65-F5344CB8AC3E}">
        <p14:creationId xmlns:p14="http://schemas.microsoft.com/office/powerpoint/2010/main" val="204149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454"/>
            <a:ext cx="10515600" cy="439944"/>
          </a:xfrm>
        </p:spPr>
        <p:txBody>
          <a:bodyPr>
            <a:noAutofit/>
          </a:bodyPr>
          <a:lstStyle/>
          <a:p>
            <a:r>
              <a:rPr lang="en-US" sz="3200" b="1" dirty="0">
                <a:latin typeface="Mongolian Baiti" panose="03000500000000000000" pitchFamily="66" charset="0"/>
                <a:cs typeface="Mongolian Baiti" panose="03000500000000000000" pitchFamily="66" charset="0"/>
              </a:rPr>
              <a:t>Objectives</a:t>
            </a:r>
            <a:endParaRPr lang="en-IN" sz="3200" b="1" dirty="0">
              <a:latin typeface="Mongolian Baiti" panose="03000500000000000000" pitchFamily="66" charset="0"/>
              <a:cs typeface="Mongolian Baiti" panose="03000500000000000000" pitchFamily="66" charset="0"/>
            </a:endParaRPr>
          </a:p>
        </p:txBody>
      </p:sp>
      <p:sp>
        <p:nvSpPr>
          <p:cNvPr id="3" name="Content Placeholder 2"/>
          <p:cNvSpPr>
            <a:spLocks noGrp="1"/>
          </p:cNvSpPr>
          <p:nvPr>
            <p:ph idx="1"/>
          </p:nvPr>
        </p:nvSpPr>
        <p:spPr>
          <a:xfrm>
            <a:off x="838200" y="1013791"/>
            <a:ext cx="10515600" cy="5241535"/>
          </a:xfrm>
        </p:spPr>
        <p:txBody>
          <a:bodyPr>
            <a:normAutofit fontScale="62500" lnSpcReduction="20000"/>
          </a:bodyPr>
          <a:lstStyle/>
          <a:p>
            <a:pPr marL="114300" indent="0" algn="just">
              <a:buNone/>
            </a:pPr>
            <a:r>
              <a:rPr lang="en-US" sz="2800" dirty="0">
                <a:latin typeface="Times New Roman" panose="02020603050405020304" pitchFamily="18" charset="0"/>
                <a:cs typeface="Times New Roman" panose="02020603050405020304" pitchFamily="18" charset="0"/>
              </a:rPr>
              <a:t>The objective of this project is to develop a deep learning-based melanoma classification system that can accurately detect and classify skin lesions from </a:t>
            </a:r>
            <a:r>
              <a:rPr lang="en-US" sz="2800" dirty="0" err="1">
                <a:latin typeface="Times New Roman" panose="02020603050405020304" pitchFamily="18" charset="0"/>
                <a:cs typeface="Times New Roman" panose="02020603050405020304" pitchFamily="18" charset="0"/>
              </a:rPr>
              <a:t>dermoscopic</a:t>
            </a:r>
            <a:r>
              <a:rPr lang="en-US" sz="2800" dirty="0">
                <a:latin typeface="Times New Roman" panose="02020603050405020304" pitchFamily="18" charset="0"/>
                <a:cs typeface="Times New Roman" panose="02020603050405020304" pitchFamily="18" charset="0"/>
              </a:rPr>
              <a:t> images using advanced Convolutional Neural Networks (CNNs). This system aims to assist dermatologists in early melanoma detection, improving diagnostic efficiency and reducing the risk of misdiagnosis.</a:t>
            </a:r>
          </a:p>
          <a:p>
            <a:pPr marL="114300" indent="0" algn="just">
              <a:buNone/>
            </a:pPr>
            <a:r>
              <a:rPr lang="en-US" sz="2800" dirty="0">
                <a:latin typeface="Times New Roman" panose="02020603050405020304" pitchFamily="18" charset="0"/>
                <a:cs typeface="Times New Roman" panose="02020603050405020304" pitchFamily="18" charset="0"/>
              </a:rPr>
              <a:t>To achieve this, the project will:</a:t>
            </a:r>
          </a:p>
          <a:p>
            <a:pPr algn="just"/>
            <a:r>
              <a:rPr lang="en-US" sz="2800" b="1" dirty="0">
                <a:latin typeface="Times New Roman" panose="02020603050405020304" pitchFamily="18" charset="0"/>
                <a:cs typeface="Times New Roman" panose="02020603050405020304" pitchFamily="18" charset="0"/>
              </a:rPr>
              <a:t>Address Class Imbalance</a:t>
            </a:r>
            <a:r>
              <a:rPr lang="en-US" sz="2800" dirty="0">
                <a:latin typeface="Times New Roman" panose="02020603050405020304" pitchFamily="18" charset="0"/>
                <a:cs typeface="Times New Roman" panose="02020603050405020304" pitchFamily="18" charset="0"/>
              </a:rPr>
              <a:t>: Since melanoma is rarer than benign lesions, implement class balancing strategies such as weighted loss functions, synthetic data generation (SMOTE), or imbalanced-learn sampling to prevent biased predictions.</a:t>
            </a:r>
          </a:p>
          <a:p>
            <a:pPr algn="just"/>
            <a:r>
              <a:rPr lang="en-US" sz="2800" b="1" dirty="0">
                <a:latin typeface="Times New Roman" panose="02020603050405020304" pitchFamily="18" charset="0"/>
                <a:cs typeface="Times New Roman" panose="02020603050405020304" pitchFamily="18" charset="0"/>
              </a:rPr>
              <a:t>Leverage Transfer Learning</a:t>
            </a:r>
            <a:r>
              <a:rPr lang="en-US" sz="2800" dirty="0">
                <a:latin typeface="Times New Roman" panose="02020603050405020304" pitchFamily="18" charset="0"/>
                <a:cs typeface="Times New Roman" panose="02020603050405020304" pitchFamily="18" charset="0"/>
              </a:rPr>
              <a:t>: Utilize pre-trained models such as </a:t>
            </a:r>
            <a:r>
              <a:rPr lang="en-US" sz="2800" b="1" dirty="0">
                <a:latin typeface="Times New Roman" panose="02020603050405020304" pitchFamily="18" charset="0"/>
                <a:cs typeface="Times New Roman" panose="02020603050405020304" pitchFamily="18" charset="0"/>
              </a:rPr>
              <a:t>EfficientNet-B7</a:t>
            </a:r>
            <a:r>
              <a:rPr lang="en-US" sz="2800" dirty="0">
                <a:latin typeface="Times New Roman" panose="02020603050405020304" pitchFamily="18" charset="0"/>
                <a:cs typeface="Times New Roman" panose="02020603050405020304" pitchFamily="18" charset="0"/>
              </a:rPr>
              <a:t> or </a:t>
            </a:r>
            <a:r>
              <a:rPr lang="en-US" sz="2800" b="1" dirty="0">
                <a:latin typeface="Times New Roman" panose="02020603050405020304" pitchFamily="18" charset="0"/>
                <a:cs typeface="Times New Roman" panose="02020603050405020304" pitchFamily="18" charset="0"/>
              </a:rPr>
              <a:t>ResNet-50</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custom CNN </a:t>
            </a:r>
            <a:r>
              <a:rPr lang="en-US" sz="2800" dirty="0">
                <a:latin typeface="Times New Roman" panose="02020603050405020304" pitchFamily="18" charset="0"/>
                <a:cs typeface="Times New Roman" panose="02020603050405020304" pitchFamily="18" charset="0"/>
              </a:rPr>
              <a:t>to enhance feature extraction, reducing training time and improving model performance</a:t>
            </a:r>
          </a:p>
          <a:p>
            <a:pPr algn="just"/>
            <a:r>
              <a:rPr lang="en-US" sz="2800" b="1" dirty="0">
                <a:latin typeface="Times New Roman" panose="02020603050405020304" pitchFamily="18" charset="0"/>
                <a:cs typeface="Times New Roman" panose="02020603050405020304" pitchFamily="18" charset="0"/>
              </a:rPr>
              <a:t>Optimize Computational Efficiency</a:t>
            </a:r>
            <a:r>
              <a:rPr lang="en-US" sz="2800" dirty="0">
                <a:latin typeface="Times New Roman" panose="02020603050405020304" pitchFamily="18" charset="0"/>
                <a:cs typeface="Times New Roman" panose="02020603050405020304" pitchFamily="18" charset="0"/>
              </a:rPr>
              <a:t>: Select an appropriate model that balances accuracy and computational cost, ensuring feasible training on platforms like Kaggle with limited resources.</a:t>
            </a:r>
          </a:p>
          <a:p>
            <a:pPr algn="just"/>
            <a:r>
              <a:rPr lang="en-US" sz="2800" b="1" dirty="0">
                <a:latin typeface="Times New Roman" panose="02020603050405020304" pitchFamily="18" charset="0"/>
                <a:cs typeface="Times New Roman" panose="02020603050405020304" pitchFamily="18" charset="0"/>
              </a:rPr>
              <a:t>Evaluate Performance Using Robust Metrics</a:t>
            </a:r>
            <a:r>
              <a:rPr lang="en-US" sz="2800" dirty="0">
                <a:latin typeface="Times New Roman" panose="02020603050405020304" pitchFamily="18" charset="0"/>
                <a:cs typeface="Times New Roman" panose="02020603050405020304" pitchFamily="18" charset="0"/>
              </a:rPr>
              <a:t>: Assess the model using accuracy, precision, recall, F1-score, AUC-ROC, and confusion matrices to measure effectiveness across different lesion types.</a:t>
            </a:r>
          </a:p>
          <a:p>
            <a:pPr algn="just"/>
            <a:r>
              <a:rPr lang="en-US" sz="2800" b="1" dirty="0">
                <a:latin typeface="Times New Roman" panose="02020603050405020304" pitchFamily="18" charset="0"/>
                <a:cs typeface="Times New Roman" panose="02020603050405020304" pitchFamily="18" charset="0"/>
              </a:rPr>
              <a:t>Compare Model Architectures</a:t>
            </a:r>
            <a:r>
              <a:rPr lang="en-US" sz="2800" dirty="0">
                <a:latin typeface="Times New Roman" panose="02020603050405020304" pitchFamily="18" charset="0"/>
                <a:cs typeface="Times New Roman" panose="02020603050405020304" pitchFamily="18" charset="0"/>
              </a:rPr>
              <a:t>: Experiment with multiple CNN architectures (</a:t>
            </a:r>
            <a:r>
              <a:rPr lang="en-US" sz="2800" b="1" dirty="0" err="1">
                <a:latin typeface="Times New Roman" panose="02020603050405020304" pitchFamily="18" charset="0"/>
                <a:cs typeface="Times New Roman" panose="02020603050405020304" pitchFamily="18" charset="0"/>
              </a:rPr>
              <a:t>EfficientNet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ResNet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MobileNet</a:t>
            </a:r>
            <a:r>
              <a:rPr lang="en-US" sz="2800" b="1" dirty="0">
                <a:latin typeface="Times New Roman" panose="02020603050405020304" pitchFamily="18" charset="0"/>
                <a:cs typeface="Times New Roman" panose="02020603050405020304" pitchFamily="18" charset="0"/>
              </a:rPr>
              <a:t>, etc.</a:t>
            </a:r>
            <a:r>
              <a:rPr lang="en-US" sz="2800" dirty="0">
                <a:latin typeface="Times New Roman" panose="02020603050405020304" pitchFamily="18" charset="0"/>
                <a:cs typeface="Times New Roman" panose="02020603050405020304" pitchFamily="18" charset="0"/>
              </a:rPr>
              <a:t>) to identify the best-performing model for melanoma classification.</a:t>
            </a:r>
          </a:p>
          <a:p>
            <a:pPr algn="just"/>
            <a:r>
              <a:rPr lang="en-US" sz="2800" b="1" dirty="0">
                <a:latin typeface="Times New Roman" panose="02020603050405020304" pitchFamily="18" charset="0"/>
                <a:cs typeface="Times New Roman" panose="02020603050405020304" pitchFamily="18" charset="0"/>
              </a:rPr>
              <a:t>Deploy the Model for Real-World Use (Future Scope)</a:t>
            </a:r>
            <a:r>
              <a:rPr lang="en-US" sz="2800" dirty="0">
                <a:latin typeface="Times New Roman" panose="02020603050405020304" pitchFamily="18" charset="0"/>
                <a:cs typeface="Times New Roman" panose="02020603050405020304" pitchFamily="18" charset="0"/>
              </a:rPr>
              <a:t>: Explore possibilities for integrating the trained model into </a:t>
            </a:r>
            <a:r>
              <a:rPr lang="en-US" sz="2800" b="1" dirty="0">
                <a:latin typeface="Times New Roman" panose="02020603050405020304" pitchFamily="18" charset="0"/>
                <a:cs typeface="Times New Roman" panose="02020603050405020304" pitchFamily="18" charset="0"/>
              </a:rPr>
              <a:t>a web or mobile-based application </a:t>
            </a:r>
            <a:r>
              <a:rPr lang="en-US" sz="2800" dirty="0">
                <a:latin typeface="Times New Roman" panose="02020603050405020304" pitchFamily="18" charset="0"/>
                <a:cs typeface="Times New Roman" panose="02020603050405020304" pitchFamily="18" charset="0"/>
              </a:rPr>
              <a:t>for dermatologists and healthcare professionals.</a:t>
            </a:r>
          </a:p>
          <a:p>
            <a:pPr marL="114300" indent="0" algn="just">
              <a:buNone/>
            </a:pPr>
            <a:r>
              <a:rPr lang="en-US" sz="2800" dirty="0">
                <a:latin typeface="Times New Roman" panose="02020603050405020304" pitchFamily="18" charset="0"/>
                <a:cs typeface="Times New Roman" panose="02020603050405020304" pitchFamily="18" charset="0"/>
              </a:rPr>
              <a:t>This project ultimately aims to develop a highly accurate, efficient, and generalizable deep learning model that can aid in the early detection of melanoma, potentially improving patient outcomes through timely diagnosis and intervention.</a:t>
            </a:r>
          </a:p>
          <a:p>
            <a:pPr marL="228600" lvl="0" indent="-50800" algn="just" rtl="0">
              <a:lnSpc>
                <a:spcPct val="90000"/>
              </a:lnSpc>
              <a:spcBef>
                <a:spcPts val="0"/>
              </a:spcBef>
              <a:spcAft>
                <a:spcPts val="0"/>
              </a:spcAft>
              <a:buClr>
                <a:schemeClr val="dk1"/>
              </a:buClr>
              <a:buSzPts val="2800"/>
              <a:buNone/>
            </a:pPr>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9</a:t>
            </a:fld>
            <a:endParaRPr lang="en-IN"/>
          </a:p>
        </p:txBody>
      </p:sp>
      <p:sp>
        <p:nvSpPr>
          <p:cNvPr id="9" name="Rectangle 4">
            <a:extLst>
              <a:ext uri="{FF2B5EF4-FFF2-40B4-BE49-F238E27FC236}">
                <a16:creationId xmlns:a16="http://schemas.microsoft.com/office/drawing/2014/main" id="{69E2295E-874D-2563-AF37-9BFD2AC4DBC2}"/>
              </a:ext>
            </a:extLst>
          </p:cNvPr>
          <p:cNvSpPr>
            <a:spLocks noChangeArrowheads="1"/>
          </p:cNvSpPr>
          <p:nvPr/>
        </p:nvSpPr>
        <p:spPr bwMode="auto">
          <a:xfrm>
            <a:off x="0" y="0"/>
            <a:ext cx="28003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5722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3363</TotalTime>
  <Words>2148</Words>
  <Application>Microsoft Office PowerPoint</Application>
  <PresentationFormat>Widescreen</PresentationFormat>
  <Paragraphs>201</Paragraphs>
  <Slides>30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Narrow</vt:lpstr>
      <vt:lpstr>Calibri</vt:lpstr>
      <vt:lpstr>Calibri Light</vt:lpstr>
      <vt:lpstr>Mongolian Baiti</vt:lpstr>
      <vt:lpstr>Söhne</vt:lpstr>
      <vt:lpstr>Times New Roman</vt:lpstr>
      <vt:lpstr>URWPalladioL-Roma</vt:lpstr>
      <vt:lpstr>Office Theme</vt:lpstr>
      <vt:lpstr>    Project Title: Melanoma Detection Using Convolutional Neural Networks on Skin Lesion Images  Domain: Healthcare  Supervisor: Prof. Ramya Mohan Krishnan </vt:lpstr>
      <vt:lpstr>Abstract</vt:lpstr>
      <vt:lpstr>Introduction</vt:lpstr>
      <vt:lpstr>Problem Statement</vt:lpstr>
      <vt:lpstr>Exploratory Data Analysis</vt:lpstr>
      <vt:lpstr>PowerPoint Presentation</vt:lpstr>
      <vt:lpstr>Balanced Classes</vt:lpstr>
      <vt:lpstr>Correlation Matrix</vt:lpstr>
      <vt:lpstr>Objectives</vt:lpstr>
      <vt:lpstr>Related Work</vt:lpstr>
      <vt:lpstr>PowerPoint Presentation</vt:lpstr>
      <vt:lpstr>PowerPoint Presentation</vt:lpstr>
      <vt:lpstr>PowerPoint Presentation</vt:lpstr>
      <vt:lpstr>Proposed Methodology </vt:lpstr>
      <vt:lpstr>Dataset</vt:lpstr>
      <vt:lpstr>Column/Feature Details </vt:lpstr>
      <vt:lpstr>Results and Discussion </vt:lpstr>
      <vt:lpstr>PowerPoint Presentation</vt:lpstr>
      <vt:lpstr>PowerPoint Presentation</vt:lpstr>
      <vt:lpstr>PowerPoint Presentation</vt:lpstr>
      <vt:lpstr>Custom CNN</vt:lpstr>
      <vt:lpstr>Performance Analysis</vt:lpstr>
      <vt:lpstr>Images before Data Augmentation</vt:lpstr>
      <vt:lpstr>Images after Data Augmentation</vt:lpstr>
      <vt:lpstr>Accuracy Curve</vt:lpstr>
      <vt:lpstr>ROC Curve</vt:lpstr>
      <vt:lpstr>User Interface of Gradio web application</vt:lpstr>
      <vt:lpstr>Conclusion</vt:lpstr>
      <vt:lpstr>Future Enhancement</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Domain:</dc:title>
  <dc:creator>Angay</dc:creator>
  <cp:lastModifiedBy>JAYANTH 1 KUMAR</cp:lastModifiedBy>
  <cp:revision>35</cp:revision>
  <dcterms:created xsi:type="dcterms:W3CDTF">2023-11-15T14:09:37Z</dcterms:created>
  <dcterms:modified xsi:type="dcterms:W3CDTF">2025-03-18T07:20:57Z</dcterms:modified>
</cp:coreProperties>
</file>